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492" r:id="rId4"/>
    <p:sldId id="503" r:id="rId5"/>
    <p:sldId id="546" r:id="rId6"/>
    <p:sldId id="537" r:id="rId7"/>
    <p:sldId id="539" r:id="rId8"/>
    <p:sldId id="540" r:id="rId9"/>
    <p:sldId id="541" r:id="rId10"/>
    <p:sldId id="544" r:id="rId11"/>
    <p:sldId id="545" r:id="rId12"/>
    <p:sldId id="542" r:id="rId13"/>
    <p:sldId id="543" r:id="rId14"/>
    <p:sldId id="517" r:id="rId15"/>
    <p:sldId id="547" r:id="rId16"/>
    <p:sldId id="548" r:id="rId17"/>
    <p:sldId id="520" r:id="rId18"/>
    <p:sldId id="519" r:id="rId19"/>
    <p:sldId id="525" r:id="rId20"/>
    <p:sldId id="550" r:id="rId21"/>
    <p:sldId id="551" r:id="rId22"/>
    <p:sldId id="553" r:id="rId23"/>
    <p:sldId id="558" r:id="rId24"/>
    <p:sldId id="556" r:id="rId25"/>
    <p:sldId id="555" r:id="rId26"/>
    <p:sldId id="534" r:id="rId27"/>
    <p:sldId id="526" r:id="rId28"/>
    <p:sldId id="496" r:id="rId29"/>
    <p:sldId id="349" r:id="rId30"/>
    <p:sldId id="401" r:id="rId31"/>
    <p:sldId id="490" r:id="rId32"/>
    <p:sldId id="491" r:id="rId33"/>
    <p:sldId id="493" r:id="rId34"/>
    <p:sldId id="4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Inheritance" id="{E69510C4-FC53-4A79-B98C-36AD0169A3BC}">
          <p14:sldIdLst>
            <p14:sldId id="503"/>
            <p14:sldId id="546"/>
            <p14:sldId id="537"/>
            <p14:sldId id="539"/>
            <p14:sldId id="540"/>
            <p14:sldId id="541"/>
            <p14:sldId id="544"/>
            <p14:sldId id="545"/>
            <p14:sldId id="542"/>
            <p14:sldId id="543"/>
          </p14:sldIdLst>
        </p14:section>
        <p14:section name="Class Inheritance" id="{440917A3-3408-48C0-9A00-68926E981D88}">
          <p14:sldIdLst>
            <p14:sldId id="517"/>
            <p14:sldId id="547"/>
            <p14:sldId id="548"/>
            <p14:sldId id="520"/>
            <p14:sldId id="519"/>
          </p14:sldIdLst>
        </p14:section>
        <p14:section name="Prototype Chain" id="{ECD0F96A-B214-4151-99C5-C65704FC8EC0}">
          <p14:sldIdLst>
            <p14:sldId id="525"/>
            <p14:sldId id="550"/>
            <p14:sldId id="551"/>
            <p14:sldId id="553"/>
            <p14:sldId id="558"/>
            <p14:sldId id="556"/>
            <p14:sldId id="555"/>
            <p14:sldId id="534"/>
            <p14:sldId id="526"/>
            <p14:sldId id="496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18B02-02C5-4FEE-872D-F33B9D8F65F5}" v="52" dt="2019-10-21T07:13:57.42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86369" autoAdjust="0"/>
  </p:normalViewPr>
  <p:slideViewPr>
    <p:cSldViewPr snapToGrid="0" showGuides="1">
      <p:cViewPr varScale="1">
        <p:scale>
          <a:sx n="103" d="100"/>
          <a:sy n="103" d="100"/>
        </p:scale>
        <p:origin x="114" y="1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n Paunov" userId="ff466fd3-8dd6-4724-a5dc-f69e7365ea13" providerId="ADAL" clId="{E7918B02-02C5-4FEE-872D-F33B9D8F65F5}"/>
    <pc:docChg chg="undo custSel delSld modSld modSection">
      <pc:chgData name="Alen Paunov" userId="ff466fd3-8dd6-4724-a5dc-f69e7365ea13" providerId="ADAL" clId="{E7918B02-02C5-4FEE-872D-F33B9D8F65F5}" dt="2019-10-21T07:13:57.427" v="107" actId="207"/>
      <pc:docMkLst>
        <pc:docMk/>
      </pc:docMkLst>
      <pc:sldChg chg="modSp">
        <pc:chgData name="Alen Paunov" userId="ff466fd3-8dd6-4724-a5dc-f69e7365ea13" providerId="ADAL" clId="{E7918B02-02C5-4FEE-872D-F33B9D8F65F5}" dt="2019-10-21T07:03:36.830" v="55" actId="113"/>
        <pc:sldMkLst>
          <pc:docMk/>
          <pc:sldMk cId="3038124296" sldId="388"/>
        </pc:sldMkLst>
        <pc:spChg chg="mod">
          <ac:chgData name="Alen Paunov" userId="ff466fd3-8dd6-4724-a5dc-f69e7365ea13" providerId="ADAL" clId="{E7918B02-02C5-4FEE-872D-F33B9D8F65F5}" dt="2019-10-21T07:03:36.830" v="55" actId="113"/>
          <ac:spMkLst>
            <pc:docMk/>
            <pc:sldMk cId="3038124296" sldId="388"/>
            <ac:spMk id="3" creationId="{3DF80431-BC4B-4396-9E88-9997A0A1D697}"/>
          </ac:spMkLst>
        </pc:spChg>
      </pc:sldChg>
      <pc:sldChg chg="modSp">
        <pc:chgData name="Alen Paunov" userId="ff466fd3-8dd6-4724-a5dc-f69e7365ea13" providerId="ADAL" clId="{E7918B02-02C5-4FEE-872D-F33B9D8F65F5}" dt="2019-10-21T07:11:44.198" v="67" actId="207"/>
        <pc:sldMkLst>
          <pc:docMk/>
          <pc:sldMk cId="4133683101" sldId="394"/>
        </pc:sldMkLst>
        <pc:spChg chg="mod">
          <ac:chgData name="Alen Paunov" userId="ff466fd3-8dd6-4724-a5dc-f69e7365ea13" providerId="ADAL" clId="{E7918B02-02C5-4FEE-872D-F33B9D8F65F5}" dt="2019-10-21T07:03:27.072" v="49" actId="113"/>
          <ac:spMkLst>
            <pc:docMk/>
            <pc:sldMk cId="4133683101" sldId="394"/>
            <ac:spMk id="5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1:44.198" v="67" actId="207"/>
          <ac:spMkLst>
            <pc:docMk/>
            <pc:sldMk cId="4133683101" sldId="394"/>
            <ac:spMk id="8" creationId="{3D0360D1-1C9D-4837-B2CA-8774DF7D66E6}"/>
          </ac:spMkLst>
        </pc:spChg>
      </pc:sldChg>
      <pc:sldChg chg="modSp">
        <pc:chgData name="Alen Paunov" userId="ff466fd3-8dd6-4724-a5dc-f69e7365ea13" providerId="ADAL" clId="{E7918B02-02C5-4FEE-872D-F33B9D8F65F5}" dt="2019-10-21T07:13:00.855" v="102" actId="113"/>
        <pc:sldMkLst>
          <pc:docMk/>
          <pc:sldMk cId="90662675" sldId="395"/>
        </pc:sldMkLst>
        <pc:spChg chg="mod">
          <ac:chgData name="Alen Paunov" userId="ff466fd3-8dd6-4724-a5dc-f69e7365ea13" providerId="ADAL" clId="{E7918B02-02C5-4FEE-872D-F33B9D8F65F5}" dt="2019-10-21T07:12:46.396" v="101" actId="1035"/>
          <ac:spMkLst>
            <pc:docMk/>
            <pc:sldMk cId="90662675" sldId="395"/>
            <ac:spMk id="7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3:00.855" v="102" actId="113"/>
          <ac:spMkLst>
            <pc:docMk/>
            <pc:sldMk cId="90662675" sldId="395"/>
            <ac:spMk id="8" creationId="{DB750A78-7DDA-425F-8CCC-F9F5728EF51B}"/>
          </ac:spMkLst>
        </pc:spChg>
      </pc:sldChg>
      <pc:sldChg chg="modSp">
        <pc:chgData name="Alen Paunov" userId="ff466fd3-8dd6-4724-a5dc-f69e7365ea13" providerId="ADAL" clId="{E7918B02-02C5-4FEE-872D-F33B9D8F65F5}" dt="2019-10-21T06:53:04.851" v="12" actId="207"/>
        <pc:sldMkLst>
          <pc:docMk/>
          <pc:sldMk cId="1909796700" sldId="402"/>
        </pc:sldMkLst>
        <pc:spChg chg="mod">
          <ac:chgData name="Alen Paunov" userId="ff466fd3-8dd6-4724-a5dc-f69e7365ea13" providerId="ADAL" clId="{E7918B02-02C5-4FEE-872D-F33B9D8F65F5}" dt="2019-10-21T06:53:04.851" v="12" actId="207"/>
          <ac:spMkLst>
            <pc:docMk/>
            <pc:sldMk cId="1909796700" sldId="402"/>
            <ac:spMk id="7" creationId="{A0EF9AB8-63CB-4B89-9275-E585DBDDC06F}"/>
          </ac:spMkLst>
        </pc:spChg>
      </pc:sldChg>
      <pc:sldChg chg="modSp">
        <pc:chgData name="Alen Paunov" userId="ff466fd3-8dd6-4724-a5dc-f69e7365ea13" providerId="ADAL" clId="{E7918B02-02C5-4FEE-872D-F33B9D8F65F5}" dt="2019-10-21T07:13:57.427" v="107" actId="207"/>
        <pc:sldMkLst>
          <pc:docMk/>
          <pc:sldMk cId="1083497418" sldId="407"/>
        </pc:sldMkLst>
        <pc:spChg chg="mod">
          <ac:chgData name="Alen Paunov" userId="ff466fd3-8dd6-4724-a5dc-f69e7365ea13" providerId="ADAL" clId="{E7918B02-02C5-4FEE-872D-F33B9D8F65F5}" dt="2019-10-21T07:03:14.944" v="39" actId="113"/>
          <ac:spMkLst>
            <pc:docMk/>
            <pc:sldMk cId="1083497418" sldId="407"/>
            <ac:spMk id="5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03:16.418" v="41" actId="113"/>
          <ac:spMkLst>
            <pc:docMk/>
            <pc:sldMk cId="1083497418" sldId="407"/>
            <ac:spMk id="6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3:43.643" v="105" actId="207"/>
          <ac:spMkLst>
            <pc:docMk/>
            <pc:sldMk cId="1083497418" sldId="407"/>
            <ac:spMk id="47" creationId="{B58493CB-9DE6-472E-B4D7-B912A31CFBC3}"/>
          </ac:spMkLst>
        </pc:spChg>
        <pc:spChg chg="mod">
          <ac:chgData name="Alen Paunov" userId="ff466fd3-8dd6-4724-a5dc-f69e7365ea13" providerId="ADAL" clId="{E7918B02-02C5-4FEE-872D-F33B9D8F65F5}" dt="2019-10-21T07:13:39.516" v="104" actId="207"/>
          <ac:spMkLst>
            <pc:docMk/>
            <pc:sldMk cId="1083497418" sldId="407"/>
            <ac:spMk id="48" creationId="{5CFFEA68-589C-41FF-9DA4-446249A8E3EC}"/>
          </ac:spMkLst>
        </pc:spChg>
        <pc:spChg chg="mod">
          <ac:chgData name="Alen Paunov" userId="ff466fd3-8dd6-4724-a5dc-f69e7365ea13" providerId="ADAL" clId="{E7918B02-02C5-4FEE-872D-F33B9D8F65F5}" dt="2019-10-21T07:13:51.806" v="106" actId="207"/>
          <ac:spMkLst>
            <pc:docMk/>
            <pc:sldMk cId="1083497418" sldId="407"/>
            <ac:spMk id="49" creationId="{DF415F72-91A3-402F-B7C5-85E9C207F141}"/>
          </ac:spMkLst>
        </pc:spChg>
        <pc:spChg chg="mod">
          <ac:chgData name="Alen Paunov" userId="ff466fd3-8dd6-4724-a5dc-f69e7365ea13" providerId="ADAL" clId="{E7918B02-02C5-4FEE-872D-F33B9D8F65F5}" dt="2019-10-21T07:13:57.427" v="107" actId="207"/>
          <ac:spMkLst>
            <pc:docMk/>
            <pc:sldMk cId="1083497418" sldId="407"/>
            <ac:spMk id="53" creationId="{63E9D2A8-2543-4FC0-8C6E-72F1F013A60B}"/>
          </ac:spMkLst>
        </pc:spChg>
      </pc:sldChg>
      <pc:sldChg chg="modSp">
        <pc:chgData name="Alen Paunov" userId="ff466fd3-8dd6-4724-a5dc-f69e7365ea13" providerId="ADAL" clId="{E7918B02-02C5-4FEE-872D-F33B9D8F65F5}" dt="2019-10-21T07:11:27.814" v="66"/>
        <pc:sldMkLst>
          <pc:docMk/>
          <pc:sldMk cId="3521445500" sldId="411"/>
        </pc:sldMkLst>
        <pc:graphicFrameChg chg="mod">
          <ac:chgData name="Alen Paunov" userId="ff466fd3-8dd6-4724-a5dc-f69e7365ea13" providerId="ADAL" clId="{E7918B02-02C5-4FEE-872D-F33B9D8F65F5}" dt="2019-10-21T07:11:27.814" v="66"/>
          <ac:graphicFrameMkLst>
            <pc:docMk/>
            <pc:sldMk cId="3521445500" sldId="411"/>
            <ac:graphicFrameMk id="33" creationId="{00000000-0000-0000-0000-000000000000}"/>
          </ac:graphicFrameMkLst>
        </pc:graphicFrameChg>
      </pc:sldChg>
      <pc:sldChg chg="modSp">
        <pc:chgData name="Alen Paunov" userId="ff466fd3-8dd6-4724-a5dc-f69e7365ea13" providerId="ADAL" clId="{E7918B02-02C5-4FEE-872D-F33B9D8F65F5}" dt="2019-10-21T07:11:12.458" v="65" actId="207"/>
        <pc:sldMkLst>
          <pc:docMk/>
          <pc:sldMk cId="2927863715" sldId="494"/>
        </pc:sldMkLst>
        <pc:spChg chg="mod">
          <ac:chgData name="Alen Paunov" userId="ff466fd3-8dd6-4724-a5dc-f69e7365ea13" providerId="ADAL" clId="{E7918B02-02C5-4FEE-872D-F33B9D8F65F5}" dt="2019-10-21T07:03:24.476" v="47" actId="113"/>
          <ac:spMkLst>
            <pc:docMk/>
            <pc:sldMk cId="2927863715" sldId="494"/>
            <ac:spMk id="5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1:12.458" v="65" actId="207"/>
          <ac:spMkLst>
            <pc:docMk/>
            <pc:sldMk cId="2927863715" sldId="494"/>
            <ac:spMk id="7" creationId="{8BA6D4B6-7AD0-4B6E-8D58-5F612BCC7A5F}"/>
          </ac:spMkLst>
        </pc:spChg>
      </pc:sldChg>
      <pc:sldChg chg="modSp">
        <pc:chgData name="Alen Paunov" userId="ff466fd3-8dd6-4724-a5dc-f69e7365ea13" providerId="ADAL" clId="{E7918B02-02C5-4FEE-872D-F33B9D8F65F5}" dt="2019-10-21T07:13:31.132" v="103" actId="207"/>
        <pc:sldMkLst>
          <pc:docMk/>
          <pc:sldMk cId="4006955103" sldId="497"/>
        </pc:sldMkLst>
        <pc:spChg chg="mod">
          <ac:chgData name="Alen Paunov" userId="ff466fd3-8dd6-4724-a5dc-f69e7365ea13" providerId="ADAL" clId="{E7918B02-02C5-4FEE-872D-F33B9D8F65F5}" dt="2019-10-21T07:03:06.407" v="35" actId="113"/>
          <ac:spMkLst>
            <pc:docMk/>
            <pc:sldMk cId="4006955103" sldId="497"/>
            <ac:spMk id="5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3:31.132" v="103" actId="207"/>
          <ac:spMkLst>
            <pc:docMk/>
            <pc:sldMk cId="4006955103" sldId="497"/>
            <ac:spMk id="7" creationId="{320B2856-CE5E-4934-BD1C-1D81E68E529A}"/>
          </ac:spMkLst>
        </pc:spChg>
      </pc:sldChg>
      <pc:sldChg chg="modSp">
        <pc:chgData name="Alen Paunov" userId="ff466fd3-8dd6-4724-a5dc-f69e7365ea13" providerId="ADAL" clId="{E7918B02-02C5-4FEE-872D-F33B9D8F65F5}" dt="2019-10-21T07:10:38.758" v="60" actId="692"/>
        <pc:sldMkLst>
          <pc:docMk/>
          <pc:sldMk cId="3901867048" sldId="499"/>
        </pc:sldMkLst>
        <pc:spChg chg="mod">
          <ac:chgData name="Alen Paunov" userId="ff466fd3-8dd6-4724-a5dc-f69e7365ea13" providerId="ADAL" clId="{E7918B02-02C5-4FEE-872D-F33B9D8F65F5}" dt="2019-10-21T07:03:19.538" v="43" actId="113"/>
          <ac:spMkLst>
            <pc:docMk/>
            <pc:sldMk cId="3901867048" sldId="499"/>
            <ac:spMk id="22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03:21.028" v="45" actId="113"/>
          <ac:spMkLst>
            <pc:docMk/>
            <pc:sldMk cId="3901867048" sldId="499"/>
            <ac:spMk id="30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0:38.758" v="60" actId="692"/>
          <ac:spMkLst>
            <pc:docMk/>
            <pc:sldMk cId="3901867048" sldId="499"/>
            <ac:spMk id="41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0:38.758" v="60" actId="692"/>
          <ac:spMkLst>
            <pc:docMk/>
            <pc:sldMk cId="3901867048" sldId="499"/>
            <ac:spMk id="42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0:25.398" v="58" actId="692"/>
          <ac:spMkLst>
            <pc:docMk/>
            <pc:sldMk cId="3901867048" sldId="499"/>
            <ac:spMk id="43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7:10:30.242" v="59" actId="692"/>
          <ac:spMkLst>
            <pc:docMk/>
            <pc:sldMk cId="3901867048" sldId="499"/>
            <ac:spMk id="44" creationId="{00000000-0000-0000-0000-000000000000}"/>
          </ac:spMkLst>
        </pc:spChg>
      </pc:sldChg>
      <pc:sldChg chg="modSp del">
        <pc:chgData name="Alen Paunov" userId="ff466fd3-8dd6-4724-a5dc-f69e7365ea13" providerId="ADAL" clId="{E7918B02-02C5-4FEE-872D-F33B9D8F65F5}" dt="2019-10-21T06:52:16.604" v="9" actId="2696"/>
        <pc:sldMkLst>
          <pc:docMk/>
          <pc:sldMk cId="2960446053" sldId="500"/>
        </pc:sldMkLst>
        <pc:spChg chg="mod">
          <ac:chgData name="Alen Paunov" userId="ff466fd3-8dd6-4724-a5dc-f69e7365ea13" providerId="ADAL" clId="{E7918B02-02C5-4FEE-872D-F33B9D8F65F5}" dt="2019-10-21T06:51:32.164" v="8" actId="207"/>
          <ac:spMkLst>
            <pc:docMk/>
            <pc:sldMk cId="2960446053" sldId="500"/>
            <ac:spMk id="5" creationId="{00000000-0000-0000-0000-000000000000}"/>
          </ac:spMkLst>
        </pc:spChg>
        <pc:spChg chg="mod">
          <ac:chgData name="Alen Paunov" userId="ff466fd3-8dd6-4724-a5dc-f69e7365ea13" providerId="ADAL" clId="{E7918B02-02C5-4FEE-872D-F33B9D8F65F5}" dt="2019-10-21T06:51:09.103" v="5" actId="207"/>
          <ac:spMkLst>
            <pc:docMk/>
            <pc:sldMk cId="2960446053" sldId="500"/>
            <ac:spMk id="7" creationId="{8BA6D4B6-7AD0-4B6E-8D58-5F612BCC7A5F}"/>
          </ac:spMkLst>
        </pc:spChg>
      </pc:sldChg>
      <pc:sldChg chg="modSp">
        <pc:chgData name="Alen Paunov" userId="ff466fd3-8dd6-4724-a5dc-f69e7365ea13" providerId="ADAL" clId="{E7918B02-02C5-4FEE-872D-F33B9D8F65F5}" dt="2019-10-21T07:03:01.534" v="33" actId="113"/>
        <pc:sldMkLst>
          <pc:docMk/>
          <pc:sldMk cId="2364615923" sldId="501"/>
        </pc:sldMkLst>
        <pc:spChg chg="mod">
          <ac:chgData name="Alen Paunov" userId="ff466fd3-8dd6-4724-a5dc-f69e7365ea13" providerId="ADAL" clId="{E7918B02-02C5-4FEE-872D-F33B9D8F65F5}" dt="2019-10-21T07:03:01.534" v="33" actId="113"/>
          <ac:spMkLst>
            <pc:docMk/>
            <pc:sldMk cId="2364615923" sldId="501"/>
            <ac:spMk id="7" creationId="{608FC60A-0A26-44DD-82A6-EF4EB0DE6F3F}"/>
          </ac:spMkLst>
        </pc:spChg>
      </pc:sldChg>
      <pc:sldChg chg="modSp">
        <pc:chgData name="Alen Paunov" userId="ff466fd3-8dd6-4724-a5dc-f69e7365ea13" providerId="ADAL" clId="{E7918B02-02C5-4FEE-872D-F33B9D8F65F5}" dt="2019-10-21T07:03:11.905" v="37" actId="113"/>
        <pc:sldMkLst>
          <pc:docMk/>
          <pc:sldMk cId="2070847450" sldId="502"/>
        </pc:sldMkLst>
        <pc:spChg chg="mod">
          <ac:chgData name="Alen Paunov" userId="ff466fd3-8dd6-4724-a5dc-f69e7365ea13" providerId="ADAL" clId="{E7918B02-02C5-4FEE-872D-F33B9D8F65F5}" dt="2019-10-21T07:03:11.905" v="37" actId="113"/>
          <ac:spMkLst>
            <pc:docMk/>
            <pc:sldMk cId="2070847450" sldId="502"/>
            <ac:spMk id="8" creationId="{4BFDCE37-3C19-4DB8-B86E-2162CAF75DC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inheritance</a:t>
            </a:r>
          </a:p>
          <a:p>
            <a:r>
              <a:rPr lang="en-US" dirty="0"/>
              <a:t>a mix of two or more of the above types of inheritance.</a:t>
            </a:r>
          </a:p>
          <a:p>
            <a:endParaRPr lang="en-US" dirty="0"/>
          </a:p>
          <a:p>
            <a:r>
              <a:rPr lang="en-US" dirty="0"/>
              <a:t>Usually where our projects get the need of massive re-factoring…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756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27569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809628" y="703244"/>
            <a:ext cx="654514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1F0BE-C845-41D7-980D-08F47344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AECB-B130-49B3-BA09-BE6F9499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59D535-5F61-423F-B295-136EB6A1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833419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4.11.2019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7853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43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 latinLnBrk="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CF49BE-911D-4AA9-ACBB-00FF28322ABD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1121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880169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103550-B62A-4EFE-815D-0BE048B6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74677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DC34D6-9228-4253-9C4C-D8A6DA24AA56}"/>
              </a:ext>
            </a:extLst>
          </p:cNvPr>
          <p:cNvSpPr/>
          <p:nvPr userDrawn="1"/>
        </p:nvSpPr>
        <p:spPr>
          <a:xfrm>
            <a:off x="-3176" y="9525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98FECF-EFE4-4F1B-B56E-2184F0CA1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84202"/>
            <a:ext cx="2126081" cy="530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2D4F1-AF85-4B10-8FB0-9E23BF5A2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bg-BG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50CCF-9572-47BC-99D4-752FC5DAD9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209300-FF05-499D-B365-957E5FF129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ACB69-3FFB-4CAD-A98D-4B0BB5C820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04-Nov-19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77" r:id="rId5"/>
    <p:sldLayoutId id="2147483683" r:id="rId6"/>
    <p:sldLayoutId id="2147483681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52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47.png"/><Relationship Id="rId2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5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Inheritance, Prototypes, Prototype Chain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and Inheritance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40" y="2251661"/>
            <a:ext cx="2266786" cy="25592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http://pngimg.com/upload/man_PNG65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98" y="1718133"/>
            <a:ext cx="1833308" cy="42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846" y="1631935"/>
            <a:ext cx="6826445" cy="4380627"/>
          </a:xfrm>
          <a:prstGeom prst="rect">
            <a:avLst/>
          </a:prstGeom>
        </p:spPr>
      </p:pic>
      <p:sp>
        <p:nvSpPr>
          <p:cNvPr id="7" name="Plus Sign 5"/>
          <p:cNvSpPr/>
          <p:nvPr/>
        </p:nvSpPr>
        <p:spPr>
          <a:xfrm>
            <a:off x="6165141" y="2658116"/>
            <a:ext cx="2328266" cy="23282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040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88" y="1117601"/>
            <a:ext cx="4846320" cy="57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2619" y="2558065"/>
            <a:ext cx="1843939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770621" y="983404"/>
            <a:ext cx="4207933" cy="969881"/>
            <a:chOff x="3628016" y="95126"/>
            <a:chExt cx="4207933" cy="969881"/>
          </a:xfrm>
        </p:grpSpPr>
        <p:sp>
          <p:nvSpPr>
            <p:cNvPr id="5" name="Rectangle 4"/>
            <p:cNvSpPr/>
            <p:nvPr/>
          </p:nvSpPr>
          <p:spPr>
            <a:xfrm>
              <a:off x="3628016" y="95126"/>
              <a:ext cx="969881" cy="96988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66068" y="95126"/>
              <a:ext cx="969881" cy="96988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55562" y="1953285"/>
            <a:ext cx="697056" cy="60478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7796558" y="1953285"/>
            <a:ext cx="697056" cy="60478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6" idx="0"/>
          </p:cNvCxnSpPr>
          <p:nvPr/>
        </p:nvCxnSpPr>
        <p:spPr>
          <a:xfrm flipH="1">
            <a:off x="5255562" y="3527946"/>
            <a:ext cx="697057" cy="48494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96558" y="3524702"/>
            <a:ext cx="697056" cy="48494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770621" y="4012886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08673" y="4012886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80190" y="5706934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731463" y="5706934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82737" y="5706934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280088" y="5706933"/>
            <a:ext cx="969881" cy="9698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endParaRPr lang="en-GB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2965131" y="4982767"/>
            <a:ext cx="1783230" cy="72416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6" idx="2"/>
            <a:endCxn id="51" idx="0"/>
          </p:cNvCxnSpPr>
          <p:nvPr/>
        </p:nvCxnSpPr>
        <p:spPr>
          <a:xfrm flipH="1">
            <a:off x="4216404" y="4982767"/>
            <a:ext cx="1039158" cy="72416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2" idx="0"/>
          </p:cNvCxnSpPr>
          <p:nvPr/>
        </p:nvCxnSpPr>
        <p:spPr>
          <a:xfrm flipH="1">
            <a:off x="5467678" y="4982767"/>
            <a:ext cx="250564" cy="72416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040062" y="4982767"/>
            <a:ext cx="1262286" cy="724166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2" idx="3"/>
            <a:endCxn id="53" idx="1"/>
          </p:cNvCxnSpPr>
          <p:nvPr/>
        </p:nvCxnSpPr>
        <p:spPr>
          <a:xfrm flipV="1">
            <a:off x="5952618" y="6191874"/>
            <a:ext cx="4327470" cy="1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Understand?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 descr="http://www.ivoa.net/documents/Notes/AstrObjectOntologyUseCases/20100117/images/NOTE-AstrObjectOntologyUseCases-20100117_html_m123a31b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6647" r="1300" b="61644"/>
          <a:stretch/>
        </p:blipFill>
        <p:spPr bwMode="auto">
          <a:xfrm>
            <a:off x="190402" y="1135753"/>
            <a:ext cx="11850624" cy="53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Classical Inheritance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Inheriting Data and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6" y="1368749"/>
            <a:ext cx="2312557" cy="2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Classes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74988" y="1440740"/>
            <a:ext cx="6155117" cy="5276048"/>
          </a:xfrm>
        </p:spPr>
        <p:txBody>
          <a:bodyPr>
            <a:normAutofit/>
          </a:bodyPr>
          <a:lstStyle/>
          <a:p>
            <a:r>
              <a:rPr lang="en-US" sz="3400" dirty="0"/>
              <a:t>Classes are a </a:t>
            </a:r>
            <a:r>
              <a:rPr lang="en-US" sz="3400" b="1" dirty="0">
                <a:solidFill>
                  <a:schemeClr val="bg1"/>
                </a:solidFill>
              </a:rPr>
              <a:t>design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pattern</a:t>
            </a:r>
          </a:p>
          <a:p>
            <a:r>
              <a:rPr lang="en-US" sz="3400" dirty="0" smtClean="0"/>
              <a:t>Classes </a:t>
            </a:r>
            <a:r>
              <a:rPr lang="en-US" sz="3400" dirty="0" smtClean="0"/>
              <a:t>mean -</a:t>
            </a:r>
            <a:r>
              <a:rPr lang="bg-BG" sz="3400" dirty="0" smtClean="0"/>
              <a:t> </a:t>
            </a:r>
            <a:r>
              <a:rPr lang="en-US" sz="3400" dirty="0" smtClean="0"/>
              <a:t>creating </a:t>
            </a:r>
            <a:r>
              <a:rPr lang="en-US" sz="3400" b="1" dirty="0" smtClean="0">
                <a:solidFill>
                  <a:schemeClr val="bg1"/>
                </a:solidFill>
              </a:rPr>
              <a:t>copies</a:t>
            </a:r>
          </a:p>
          <a:p>
            <a:pPr lvl="1"/>
            <a:r>
              <a:rPr lang="en-US" sz="3200" dirty="0"/>
              <a:t>When </a:t>
            </a:r>
            <a:r>
              <a:rPr lang="en-US" sz="3200" b="1" dirty="0" smtClean="0">
                <a:solidFill>
                  <a:schemeClr val="bg1"/>
                </a:solidFill>
              </a:rPr>
              <a:t>instantiated</a:t>
            </a:r>
            <a:r>
              <a:rPr lang="en-US" sz="3200" dirty="0" smtClean="0"/>
              <a:t> - a </a:t>
            </a:r>
            <a:r>
              <a:rPr lang="en-US" sz="3200" b="1" dirty="0" smtClean="0">
                <a:solidFill>
                  <a:schemeClr val="bg1"/>
                </a:solidFill>
              </a:rPr>
              <a:t>copy</a:t>
            </a:r>
            <a:r>
              <a:rPr lang="en-US" sz="3200" dirty="0"/>
              <a:t> </a:t>
            </a:r>
            <a:r>
              <a:rPr lang="en-US" sz="3200" dirty="0" smtClean="0"/>
              <a:t>from </a:t>
            </a:r>
            <a:r>
              <a:rPr lang="en-US" sz="3200" dirty="0"/>
              <a:t>class to instance </a:t>
            </a:r>
            <a:endParaRPr lang="en-US" sz="3200" dirty="0" smtClean="0"/>
          </a:p>
          <a:p>
            <a:pPr lvl="1"/>
            <a:r>
              <a:rPr lang="en-US" sz="3200" dirty="0" smtClean="0"/>
              <a:t>When </a:t>
            </a:r>
            <a:r>
              <a:rPr lang="en-US" sz="3200" b="1" dirty="0" smtClean="0">
                <a:solidFill>
                  <a:schemeClr val="bg1"/>
                </a:solidFill>
              </a:rPr>
              <a:t>inherited </a:t>
            </a:r>
            <a:r>
              <a:rPr lang="en-US" sz="3200" dirty="0" smtClean="0"/>
              <a:t>- </a:t>
            </a: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copy</a:t>
            </a:r>
            <a:r>
              <a:rPr lang="en-US" sz="3200" dirty="0"/>
              <a:t> </a:t>
            </a:r>
            <a:r>
              <a:rPr lang="en-US" sz="3200" dirty="0" smtClean="0"/>
              <a:t>from </a:t>
            </a:r>
            <a:r>
              <a:rPr lang="en-US" sz="3200" dirty="0"/>
              <a:t>parent to </a:t>
            </a:r>
            <a:r>
              <a:rPr lang="en-US" sz="3200" dirty="0" smtClean="0"/>
              <a:t>child</a:t>
            </a:r>
            <a:endParaRPr lang="en-US" sz="3600" dirty="0"/>
          </a:p>
          <a:p>
            <a:endParaRPr lang="en-US" sz="3600" b="1" dirty="0" smtClean="0"/>
          </a:p>
          <a:p>
            <a:endParaRPr lang="en-US" dirty="0"/>
          </a:p>
        </p:txBody>
      </p:sp>
      <p:pic>
        <p:nvPicPr>
          <p:cNvPr id="6" name="Picture 2" descr="http://vignette1.wikia.nocookie.net/half-life/images/1/1a/Ashpd_blueprint_1.jpg/revision/latest?cb=20110416225555&amp;path-prefix=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r="5407"/>
          <a:stretch/>
        </p:blipFill>
        <p:spPr bwMode="auto">
          <a:xfrm>
            <a:off x="8153700" y="2356495"/>
            <a:ext cx="3848909" cy="25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79921" y="1275570"/>
            <a:ext cx="6793058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Prototypal</a:t>
            </a:r>
            <a:r>
              <a:rPr lang="en-US" sz="3600" dirty="0" smtClean="0"/>
              <a:t> </a:t>
            </a:r>
            <a:r>
              <a:rPr lang="en-US" sz="3600" b="1" dirty="0">
                <a:solidFill>
                  <a:schemeClr val="bg1"/>
                </a:solidFill>
              </a:rPr>
              <a:t>inheritance</a:t>
            </a:r>
            <a:r>
              <a:rPr lang="en-US" sz="3600" dirty="0"/>
              <a:t> instead of </a:t>
            </a:r>
            <a:r>
              <a:rPr lang="en-US" sz="3600" dirty="0" smtClean="0"/>
              <a:t>classical inheritance</a:t>
            </a: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Does </a:t>
            </a:r>
            <a:r>
              <a:rPr lang="en-US" sz="3600" b="1" dirty="0">
                <a:solidFill>
                  <a:schemeClr val="bg1"/>
                </a:solidFill>
              </a:rPr>
              <a:t>not automatically</a:t>
            </a:r>
            <a:r>
              <a:rPr lang="en-US" sz="3600" dirty="0"/>
              <a:t> create copies </a:t>
            </a:r>
            <a:endParaRPr lang="en-US" sz="3600" dirty="0" smtClean="0"/>
          </a:p>
          <a:p>
            <a:r>
              <a:rPr lang="en-US" sz="3600" dirty="0" smtClean="0"/>
              <a:t>Common </a:t>
            </a:r>
            <a:r>
              <a:rPr lang="en-US" sz="3600" dirty="0"/>
              <a:t>keys and values are shared by </a:t>
            </a:r>
            <a:r>
              <a:rPr lang="en-US" sz="3600" b="1" dirty="0" smtClean="0">
                <a:solidFill>
                  <a:schemeClr val="bg1"/>
                </a:solidFill>
              </a:rPr>
              <a:t>reference</a:t>
            </a:r>
          </a:p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Delegates not blueprints!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en-US" sz="36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67" y="2065681"/>
            <a:ext cx="3021223" cy="30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Syntax </a:t>
            </a:r>
            <a:r>
              <a:rPr lang="en-US" dirty="0" smtClean="0"/>
              <a:t> </a:t>
            </a:r>
            <a:r>
              <a:rPr lang="en-US" dirty="0"/>
              <a:t>-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325079" y="1206044"/>
            <a:ext cx="8166954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FF"/>
                </a:solidFill>
              </a:rPr>
              <a:t>class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267F99"/>
                </a:solidFill>
              </a:rPr>
              <a:t>Foo</a:t>
            </a:r>
            <a:r>
              <a:rPr lang="en-US" sz="2000" b="0" dirty="0">
                <a:solidFill>
                  <a:srgbClr val="000000"/>
                </a:solidFill>
              </a:rPr>
              <a:t> 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</a:t>
            </a:r>
            <a:r>
              <a:rPr lang="en-US" sz="2000" b="0" dirty="0">
                <a:solidFill>
                  <a:srgbClr val="795E26"/>
                </a:solidFill>
              </a:rPr>
              <a:t>constructor</a:t>
            </a:r>
            <a:r>
              <a:rPr lang="en-US" sz="2000" b="0" dirty="0">
                <a:solidFill>
                  <a:srgbClr val="000000"/>
                </a:solidFill>
              </a:rPr>
              <a:t>(</a:t>
            </a:r>
            <a:r>
              <a:rPr lang="en-US" sz="2000" b="0" dirty="0">
                <a:solidFill>
                  <a:srgbClr val="001080"/>
                </a:solidFill>
              </a:rPr>
              <a:t>who</a:t>
            </a:r>
            <a:r>
              <a:rPr lang="en-US" sz="2000" b="0" dirty="0">
                <a:solidFill>
                  <a:srgbClr val="000000"/>
                </a:solidFill>
              </a:rPr>
              <a:t>) 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    </a:t>
            </a:r>
            <a:r>
              <a:rPr lang="en-US" sz="2000" b="0" dirty="0" err="1">
                <a:solidFill>
                  <a:srgbClr val="0000FF"/>
                </a:solidFill>
              </a:rPr>
              <a:t>this</a:t>
            </a:r>
            <a:r>
              <a:rPr lang="en-US" sz="2000" b="0" dirty="0" err="1">
                <a:solidFill>
                  <a:srgbClr val="000000"/>
                </a:solidFill>
              </a:rPr>
              <a:t>.</a:t>
            </a:r>
            <a:r>
              <a:rPr lang="en-US" sz="2000" b="0" dirty="0" err="1">
                <a:solidFill>
                  <a:srgbClr val="001080"/>
                </a:solidFill>
              </a:rPr>
              <a:t>who</a:t>
            </a:r>
            <a:r>
              <a:rPr lang="en-US" sz="2000" b="0" dirty="0">
                <a:solidFill>
                  <a:srgbClr val="000000"/>
                </a:solidFill>
              </a:rPr>
              <a:t> = </a:t>
            </a:r>
            <a:r>
              <a:rPr lang="en-US" sz="2000" b="0" dirty="0">
                <a:solidFill>
                  <a:srgbClr val="001080"/>
                </a:solidFill>
              </a:rPr>
              <a:t>who</a:t>
            </a:r>
            <a:r>
              <a:rPr lang="en-US" sz="2000" b="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</a:t>
            </a:r>
            <a:r>
              <a:rPr lang="en-US" sz="2000" b="0" dirty="0">
                <a:solidFill>
                  <a:srgbClr val="795E26"/>
                </a:solidFill>
              </a:rPr>
              <a:t>identify</a:t>
            </a:r>
            <a:r>
              <a:rPr lang="en-US" sz="2000" b="0" dirty="0">
                <a:solidFill>
                  <a:srgbClr val="000000"/>
                </a:solidFill>
              </a:rPr>
              <a:t>() </a:t>
            </a:r>
            <a:r>
              <a:rPr lang="en-US" sz="2000" b="0" dirty="0" smtClean="0">
                <a:solidFill>
                  <a:srgbClr val="000000"/>
                </a:solidFill>
              </a:rPr>
              <a:t>{ </a:t>
            </a:r>
            <a:r>
              <a:rPr lang="en-US" sz="2000" b="0" dirty="0" smtClean="0">
                <a:solidFill>
                  <a:srgbClr val="AF00DB"/>
                </a:solidFill>
              </a:rPr>
              <a:t>return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A31515"/>
                </a:solidFill>
              </a:rPr>
              <a:t>"I am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A31515"/>
                </a:solidFill>
              </a:rPr>
              <a:t>"</a:t>
            </a:r>
            <a:r>
              <a:rPr lang="en-US" sz="2000" b="0" dirty="0">
                <a:solidFill>
                  <a:srgbClr val="000000"/>
                </a:solidFill>
              </a:rPr>
              <a:t> + </a:t>
            </a:r>
            <a:r>
              <a:rPr lang="en-US" sz="2000" b="0" dirty="0">
                <a:solidFill>
                  <a:srgbClr val="0000FF"/>
                </a:solidFill>
              </a:rPr>
              <a:t>this</a:t>
            </a:r>
            <a:r>
              <a:rPr lang="en-US" sz="2000" b="0" dirty="0">
                <a:solidFill>
                  <a:srgbClr val="000000"/>
                </a:solidFill>
              </a:rPr>
              <a:t>.</a:t>
            </a:r>
            <a:r>
              <a:rPr lang="en-US" sz="2000" b="0" dirty="0">
                <a:solidFill>
                  <a:srgbClr val="001080"/>
                </a:solidFill>
              </a:rPr>
              <a:t>me</a:t>
            </a:r>
            <a:r>
              <a:rPr lang="en-US" sz="2000" b="0" dirty="0" smtClean="0">
                <a:solidFill>
                  <a:srgbClr val="000000"/>
                </a:solidFill>
              </a:rPr>
              <a:t>; }</a:t>
            </a:r>
            <a:endParaRPr lang="en-US" sz="2000" b="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325079" y="3871296"/>
            <a:ext cx="8166954" cy="26803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FF"/>
                </a:solidFill>
              </a:rPr>
              <a:t>class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267F99"/>
                </a:solidFill>
              </a:rPr>
              <a:t>Bar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0000FF"/>
                </a:solidFill>
              </a:rPr>
              <a:t>extends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267F99"/>
                </a:solidFill>
              </a:rPr>
              <a:t>Foo</a:t>
            </a:r>
            <a:r>
              <a:rPr lang="en-US" sz="2000" b="0" dirty="0">
                <a:solidFill>
                  <a:srgbClr val="000000"/>
                </a:solidFill>
              </a:rPr>
              <a:t> 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</a:t>
            </a:r>
            <a:r>
              <a:rPr lang="en-US" sz="2000" b="0" dirty="0">
                <a:solidFill>
                  <a:srgbClr val="795E26"/>
                </a:solidFill>
              </a:rPr>
              <a:t>constructor</a:t>
            </a:r>
            <a:r>
              <a:rPr lang="en-US" sz="2000" b="0" dirty="0">
                <a:solidFill>
                  <a:srgbClr val="000000"/>
                </a:solidFill>
              </a:rPr>
              <a:t>(</a:t>
            </a:r>
            <a:r>
              <a:rPr lang="en-US" sz="2000" b="0" dirty="0">
                <a:solidFill>
                  <a:srgbClr val="001080"/>
                </a:solidFill>
              </a:rPr>
              <a:t>who</a:t>
            </a:r>
            <a:r>
              <a:rPr lang="en-US" sz="2000" b="0" dirty="0">
                <a:solidFill>
                  <a:srgbClr val="000000"/>
                </a:solidFill>
              </a:rPr>
              <a:t>) 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    </a:t>
            </a:r>
            <a:r>
              <a:rPr lang="en-US" sz="2000" b="0" dirty="0">
                <a:solidFill>
                  <a:srgbClr val="795E26"/>
                </a:solidFill>
              </a:rPr>
              <a:t>super</a:t>
            </a:r>
            <a:r>
              <a:rPr lang="en-US" sz="2000" b="0" dirty="0">
                <a:solidFill>
                  <a:srgbClr val="000000"/>
                </a:solidFill>
              </a:rPr>
              <a:t>(</a:t>
            </a:r>
            <a:r>
              <a:rPr lang="en-US" sz="2000" b="0" dirty="0">
                <a:solidFill>
                  <a:srgbClr val="001080"/>
                </a:solidFill>
              </a:rPr>
              <a:t>who</a:t>
            </a:r>
            <a:r>
              <a:rPr lang="en-US" sz="2000" b="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</a:t>
            </a:r>
            <a:r>
              <a:rPr lang="en-US" sz="2000" b="0" dirty="0">
                <a:solidFill>
                  <a:srgbClr val="795E26"/>
                </a:solidFill>
              </a:rPr>
              <a:t>speak</a:t>
            </a:r>
            <a:r>
              <a:rPr lang="en-US" sz="2000" b="0" dirty="0">
                <a:solidFill>
                  <a:srgbClr val="000000"/>
                </a:solidFill>
              </a:rPr>
              <a:t>() 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    </a:t>
            </a:r>
            <a:r>
              <a:rPr lang="en-US" sz="2000" b="0" dirty="0">
                <a:solidFill>
                  <a:srgbClr val="267F99"/>
                </a:solidFill>
              </a:rPr>
              <a:t>console</a:t>
            </a:r>
            <a:r>
              <a:rPr lang="en-US" sz="2000" b="0" dirty="0">
                <a:solidFill>
                  <a:srgbClr val="000000"/>
                </a:solidFill>
              </a:rPr>
              <a:t>.</a:t>
            </a:r>
            <a:r>
              <a:rPr lang="en-US" sz="2000" b="0" dirty="0">
                <a:solidFill>
                  <a:srgbClr val="795E26"/>
                </a:solidFill>
              </a:rPr>
              <a:t>log</a:t>
            </a:r>
            <a:r>
              <a:rPr lang="en-US" sz="2000" b="0" dirty="0">
                <a:solidFill>
                  <a:srgbClr val="000000"/>
                </a:solidFill>
              </a:rPr>
              <a:t>(</a:t>
            </a:r>
            <a:r>
              <a:rPr lang="en-US" sz="2000" b="0" dirty="0">
                <a:solidFill>
                  <a:srgbClr val="A31515"/>
                </a:solidFill>
              </a:rPr>
              <a:t>"Hello,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A31515"/>
                </a:solidFill>
              </a:rPr>
              <a:t>"</a:t>
            </a:r>
            <a:r>
              <a:rPr lang="en-US" sz="2000" b="0" dirty="0">
                <a:solidFill>
                  <a:srgbClr val="000000"/>
                </a:solidFill>
              </a:rPr>
              <a:t> + </a:t>
            </a:r>
            <a:r>
              <a:rPr lang="en-US" sz="2000" b="0" dirty="0" err="1">
                <a:solidFill>
                  <a:srgbClr val="0000FF"/>
                </a:solidFill>
              </a:rPr>
              <a:t>this</a:t>
            </a:r>
            <a:r>
              <a:rPr lang="en-US" sz="2000" b="0" dirty="0" err="1">
                <a:solidFill>
                  <a:srgbClr val="000000"/>
                </a:solidFill>
              </a:rPr>
              <a:t>.</a:t>
            </a:r>
            <a:r>
              <a:rPr lang="en-US" sz="2000" b="0" dirty="0" err="1">
                <a:solidFill>
                  <a:srgbClr val="795E26"/>
                </a:solidFill>
              </a:rPr>
              <a:t>identify</a:t>
            </a:r>
            <a:r>
              <a:rPr lang="en-US" sz="2000" b="0" dirty="0">
                <a:solidFill>
                  <a:srgbClr val="000000"/>
                </a:solidFill>
              </a:rPr>
              <a:t>() + </a:t>
            </a:r>
            <a:r>
              <a:rPr lang="en-US" sz="2000" b="0" dirty="0">
                <a:solidFill>
                  <a:srgbClr val="A31515"/>
                </a:solidFill>
              </a:rPr>
              <a:t>"."</a:t>
            </a:r>
            <a:r>
              <a:rPr lang="en-US" sz="2000" b="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    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989047" y="3095645"/>
            <a:ext cx="2742595" cy="832739"/>
          </a:xfrm>
          <a:prstGeom prst="wedgeRoundRectCallout">
            <a:avLst>
              <a:gd name="adj1" fmla="val -58763"/>
              <a:gd name="adj2" fmla="val 541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</a:t>
            </a:r>
            <a:b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inherits Foo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66360" y="4551618"/>
            <a:ext cx="2977377" cy="947795"/>
          </a:xfrm>
          <a:prstGeom prst="wedgeRoundRectCallout">
            <a:avLst>
              <a:gd name="adj1" fmla="val -69476"/>
              <a:gd name="adj2" fmla="val -26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the parent constructor</a:t>
            </a:r>
          </a:p>
        </p:txBody>
      </p:sp>
    </p:spTree>
    <p:extLst>
      <p:ext uri="{BB962C8B-B14F-4D97-AF65-F5344CB8AC3E}">
        <p14:creationId xmlns:p14="http://schemas.microsoft.com/office/powerpoint/2010/main" val="6013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30418" y="1296290"/>
            <a:ext cx="11522492" cy="5255322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795E26"/>
                </a:solidFill>
              </a:rPr>
              <a:t>Foo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01080"/>
                </a:solidFill>
              </a:rPr>
              <a:t>who</a:t>
            </a:r>
            <a:r>
              <a:rPr lang="en-US" b="0" dirty="0">
                <a:solidFill>
                  <a:srgbClr val="000000"/>
                </a:solidFill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>
                <a:solidFill>
                  <a:srgbClr val="0000FF"/>
                </a:solidFill>
              </a:rPr>
              <a:t>this</a:t>
            </a:r>
            <a:r>
              <a:rPr lang="en-US" b="0" dirty="0">
                <a:solidFill>
                  <a:srgbClr val="000000"/>
                </a:solidFill>
              </a:rPr>
              <a:t>.</a:t>
            </a:r>
            <a:r>
              <a:rPr lang="en-US" b="0" dirty="0">
                <a:solidFill>
                  <a:srgbClr val="001080"/>
                </a:solidFill>
              </a:rPr>
              <a:t>me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1080"/>
                </a:solidFill>
              </a:rPr>
              <a:t>who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</a:rPr>
              <a:t>}</a:t>
            </a:r>
          </a:p>
          <a:p>
            <a:r>
              <a:rPr lang="en-US" b="0" dirty="0" err="1">
                <a:solidFill>
                  <a:srgbClr val="267F99"/>
                </a:solidFill>
              </a:rPr>
              <a:t>Foo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identify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() </a:t>
            </a:r>
            <a:r>
              <a:rPr lang="en-US" b="0" dirty="0" smtClean="0">
                <a:solidFill>
                  <a:srgbClr val="000000"/>
                </a:solidFill>
              </a:rPr>
              <a:t>{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AF00DB"/>
                </a:solidFill>
              </a:rPr>
              <a:t>return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A31515"/>
                </a:solidFill>
              </a:rPr>
              <a:t>"I am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A31515"/>
                </a:solidFill>
              </a:rPr>
              <a:t>"</a:t>
            </a:r>
            <a:r>
              <a:rPr lang="en-US" b="0" dirty="0">
                <a:solidFill>
                  <a:srgbClr val="000000"/>
                </a:solidFill>
              </a:rPr>
              <a:t> + </a:t>
            </a:r>
            <a:r>
              <a:rPr lang="en-US" b="0" dirty="0">
                <a:solidFill>
                  <a:srgbClr val="0000FF"/>
                </a:solidFill>
              </a:rPr>
              <a:t>this</a:t>
            </a:r>
            <a:r>
              <a:rPr lang="en-US" b="0" dirty="0">
                <a:solidFill>
                  <a:srgbClr val="000000"/>
                </a:solidFill>
              </a:rPr>
              <a:t>.</a:t>
            </a:r>
            <a:r>
              <a:rPr lang="en-US" b="0" dirty="0">
                <a:solidFill>
                  <a:srgbClr val="001080"/>
                </a:solidFill>
              </a:rPr>
              <a:t>me</a:t>
            </a:r>
            <a:r>
              <a:rPr lang="en-US" b="0" dirty="0" smtClean="0">
                <a:solidFill>
                  <a:srgbClr val="000000"/>
                </a:solidFill>
              </a:rPr>
              <a:t>; }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795E26"/>
                </a:solidFill>
              </a:rPr>
              <a:t>Bar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01080"/>
                </a:solidFill>
              </a:rPr>
              <a:t>who</a:t>
            </a:r>
            <a:r>
              <a:rPr lang="en-US" b="0" dirty="0">
                <a:solidFill>
                  <a:srgbClr val="000000"/>
                </a:solidFill>
              </a:rPr>
              <a:t>) { </a:t>
            </a:r>
            <a:r>
              <a:rPr lang="en-US" b="0" dirty="0" err="1">
                <a:solidFill>
                  <a:srgbClr val="001080"/>
                </a:solidFill>
              </a:rPr>
              <a:t>Foo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call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000FF"/>
                </a:solidFill>
              </a:rPr>
              <a:t>this</a:t>
            </a:r>
            <a:r>
              <a:rPr lang="en-US" b="0" dirty="0">
                <a:solidFill>
                  <a:srgbClr val="000000"/>
                </a:solidFill>
              </a:rPr>
              <a:t>, </a:t>
            </a:r>
            <a:r>
              <a:rPr lang="en-US" b="0" dirty="0">
                <a:solidFill>
                  <a:srgbClr val="001080"/>
                </a:solidFill>
              </a:rPr>
              <a:t>who</a:t>
            </a:r>
            <a:r>
              <a:rPr lang="en-US" b="0" dirty="0">
                <a:solidFill>
                  <a:srgbClr val="000000"/>
                </a:solidFill>
              </a:rPr>
              <a:t>); }</a:t>
            </a:r>
          </a:p>
          <a:p>
            <a:r>
              <a:rPr lang="en-US" b="0" dirty="0">
                <a:solidFill>
                  <a:srgbClr val="000000"/>
                </a:solidFill>
              </a:rPr>
              <a:t/>
            </a:r>
            <a:br>
              <a:rPr lang="en-US" b="0" dirty="0">
                <a:solidFill>
                  <a:srgbClr val="000000"/>
                </a:solidFill>
              </a:rPr>
            </a:br>
            <a:r>
              <a:rPr lang="en-US" b="0" dirty="0" err="1">
                <a:solidFill>
                  <a:srgbClr val="267F99"/>
                </a:solidFill>
              </a:rPr>
              <a:t>Bar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 err="1">
                <a:solidFill>
                  <a:srgbClr val="267F99"/>
                </a:solidFill>
              </a:rPr>
              <a:t>Object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create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 err="1">
                <a:solidFill>
                  <a:srgbClr val="267F99"/>
                </a:solidFill>
              </a:rPr>
              <a:t>Foo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>
                <a:solidFill>
                  <a:srgbClr val="000000"/>
                </a:solidFill>
              </a:rPr>
              <a:t>);</a:t>
            </a:r>
          </a:p>
          <a:p>
            <a:r>
              <a:rPr lang="en-US" b="0" dirty="0" err="1">
                <a:solidFill>
                  <a:srgbClr val="267F99"/>
                </a:solidFill>
              </a:rPr>
              <a:t>Bar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speak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()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>
                <a:solidFill>
                  <a:srgbClr val="267F99"/>
                </a:solidFill>
              </a:rPr>
              <a:t>console</a:t>
            </a:r>
            <a:r>
              <a:rPr lang="en-US" b="0" dirty="0">
                <a:solidFill>
                  <a:srgbClr val="000000"/>
                </a:solidFill>
              </a:rPr>
              <a:t>.</a:t>
            </a:r>
            <a:r>
              <a:rPr lang="en-US" b="0" dirty="0">
                <a:solidFill>
                  <a:srgbClr val="795E26"/>
                </a:solidFill>
              </a:rPr>
              <a:t>log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A31515"/>
                </a:solidFill>
              </a:rPr>
              <a:t>"Hello,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A31515"/>
                </a:solidFill>
              </a:rPr>
              <a:t>"</a:t>
            </a:r>
            <a:r>
              <a:rPr lang="en-US" b="0" dirty="0">
                <a:solidFill>
                  <a:srgbClr val="000000"/>
                </a:solidFill>
              </a:rPr>
              <a:t> + 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identify</a:t>
            </a:r>
            <a:r>
              <a:rPr lang="en-US" b="0" dirty="0">
                <a:solidFill>
                  <a:srgbClr val="000000"/>
                </a:solidFill>
              </a:rPr>
              <a:t>() + </a:t>
            </a:r>
            <a:r>
              <a:rPr lang="en-US" b="0" dirty="0">
                <a:solidFill>
                  <a:srgbClr val="A31515"/>
                </a:solidFill>
              </a:rPr>
              <a:t>"."</a:t>
            </a:r>
            <a:r>
              <a:rPr lang="en-US" b="0" dirty="0">
                <a:solidFill>
                  <a:srgbClr val="000000"/>
                </a:solidFill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</a:rPr>
              <a:t>let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001080"/>
                </a:solidFill>
              </a:rPr>
              <a:t>b1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new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267F99"/>
                </a:solidFill>
              </a:rPr>
              <a:t>Bar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A31515"/>
                </a:solidFill>
              </a:rPr>
              <a:t>"b1"</a:t>
            </a:r>
            <a:r>
              <a:rPr lang="en-US" b="0" dirty="0">
                <a:solidFill>
                  <a:srgbClr val="000000"/>
                </a:solidFill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</a:rPr>
              <a:t>let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001080"/>
                </a:solidFill>
              </a:rPr>
              <a:t>b2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new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267F99"/>
                </a:solidFill>
              </a:rPr>
              <a:t>Bar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A31515"/>
                </a:solidFill>
              </a:rPr>
              <a:t>"b2"</a:t>
            </a:r>
            <a:r>
              <a:rPr lang="en-US" b="0" dirty="0">
                <a:solidFill>
                  <a:srgbClr val="000000"/>
                </a:solidFill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</a:rPr>
              <a:t>b1</a:t>
            </a:r>
            <a:r>
              <a:rPr lang="en-US" b="0" dirty="0">
                <a:solidFill>
                  <a:srgbClr val="000000"/>
                </a:solidFill>
              </a:rPr>
              <a:t>.</a:t>
            </a:r>
            <a:r>
              <a:rPr lang="en-US" b="0" dirty="0">
                <a:solidFill>
                  <a:srgbClr val="795E26"/>
                </a:solidFill>
              </a:rPr>
              <a:t>speak</a:t>
            </a:r>
            <a:r>
              <a:rPr lang="en-US" b="0" dirty="0" smtClean="0">
                <a:solidFill>
                  <a:srgbClr val="000000"/>
                </a:solidFill>
              </a:rPr>
              <a:t>(); </a:t>
            </a:r>
            <a:r>
              <a:rPr lang="en-US" b="0" dirty="0" smtClean="0">
                <a:solidFill>
                  <a:srgbClr val="001080"/>
                </a:solidFill>
              </a:rPr>
              <a:t>b2</a:t>
            </a:r>
            <a:r>
              <a:rPr lang="en-US" b="0" dirty="0" smtClean="0">
                <a:solidFill>
                  <a:srgbClr val="000000"/>
                </a:solidFill>
              </a:rPr>
              <a:t>.</a:t>
            </a:r>
            <a:r>
              <a:rPr lang="en-US" b="0" dirty="0" smtClean="0">
                <a:solidFill>
                  <a:srgbClr val="795E26"/>
                </a:solidFill>
              </a:rPr>
              <a:t>speak</a:t>
            </a:r>
            <a:r>
              <a:rPr lang="en-US" b="0" dirty="0">
                <a:solidFill>
                  <a:srgbClr val="000000"/>
                </a:solidFill>
              </a:rPr>
              <a:t>();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The Prototype Chain</a:t>
            </a:r>
            <a:endParaRPr lang="bg-BG" sz="5400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/>
              <a:t>How Does It Work?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37" y="867743"/>
            <a:ext cx="3601326" cy="3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Inheritance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Classical inheritance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Prototypes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Prototype Chain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7" name="Text Placeholder 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799815" indent="-342900">
              <a:buFont typeface="Wingdings" panose="05000000000000000000" pitchFamily="2" charset="2"/>
              <a:buChar char="§"/>
            </a:pPr>
            <a:r>
              <a:rPr lang="en-US" sz="3600" b="0" dirty="0">
                <a:solidFill>
                  <a:schemeClr val="tx1"/>
                </a:solidFill>
                <a:latin typeface="+mn-lt"/>
                <a:cs typeface="+mn-cs"/>
              </a:rPr>
              <a:t>Literals</a:t>
            </a:r>
          </a:p>
          <a:p>
            <a:pPr marL="799815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3"/>
          <p:cNvSpPr txBox="1"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799815" indent="-342900">
              <a:buFont typeface="Wingdings" panose="05000000000000000000" pitchFamily="2" charset="2"/>
              <a:buChar char="§"/>
            </a:pPr>
            <a:r>
              <a:rPr lang="en-US" sz="3600" dirty="0" smtClean="0"/>
              <a:t> </a:t>
            </a:r>
            <a:r>
              <a:rPr lang="en-US" sz="3600" b="0" dirty="0">
                <a:solidFill>
                  <a:schemeClr val="tx1"/>
                </a:solidFill>
                <a:latin typeface="+mn-lt"/>
                <a:cs typeface="+mn-cs"/>
              </a:rPr>
              <a:t>Constructed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4387" y="1935959"/>
            <a:ext cx="4250273" cy="314198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456915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b="0" dirty="0" smtClean="0">
                <a:solidFill>
                  <a:srgbClr val="0000FF"/>
                </a:solidFill>
              </a:rPr>
              <a:t>let</a:t>
            </a:r>
            <a:r>
              <a:rPr lang="en-US" sz="2000" b="0" dirty="0" smtClean="0">
                <a:solidFill>
                  <a:srgbClr val="000000"/>
                </a:solidFill>
              </a:rPr>
              <a:t> </a:t>
            </a:r>
            <a:r>
              <a:rPr lang="en-US" sz="2000" b="0" dirty="0" smtClean="0">
                <a:solidFill>
                  <a:srgbClr val="001080"/>
                </a:solidFill>
              </a:rPr>
              <a:t>bar</a:t>
            </a:r>
            <a:r>
              <a:rPr lang="en-US" sz="2000" b="0" dirty="0" smtClean="0">
                <a:solidFill>
                  <a:srgbClr val="000000"/>
                </a:solidFill>
              </a:rPr>
              <a:t> = {</a:t>
            </a:r>
          </a:p>
          <a:p>
            <a:pPr marL="0"/>
            <a:r>
              <a:rPr lang="en-US" sz="2000" b="0" dirty="0" smtClean="0">
                <a:solidFill>
                  <a:srgbClr val="A31515"/>
                </a:solidFill>
              </a:rPr>
              <a:t>  me</a:t>
            </a:r>
            <a:r>
              <a:rPr lang="en-US" sz="2000" b="0" dirty="0" smtClean="0">
                <a:solidFill>
                  <a:srgbClr val="000000"/>
                </a:solidFill>
              </a:rPr>
              <a:t>: </a:t>
            </a:r>
            <a:r>
              <a:rPr lang="en-US" sz="2000" b="0" dirty="0" smtClean="0">
                <a:solidFill>
                  <a:srgbClr val="A31515"/>
                </a:solidFill>
              </a:rPr>
              <a:t>"I am b1"</a:t>
            </a:r>
            <a:r>
              <a:rPr lang="en-US" sz="2000" b="0" dirty="0" smtClean="0">
                <a:solidFill>
                  <a:srgbClr val="000000"/>
                </a:solidFill>
              </a:rPr>
              <a:t>,</a:t>
            </a:r>
          </a:p>
          <a:p>
            <a:pPr marL="0"/>
            <a:r>
              <a:rPr lang="en-US" sz="2000" b="0" dirty="0" smtClean="0">
                <a:solidFill>
                  <a:srgbClr val="A31515"/>
                </a:solidFill>
              </a:rPr>
              <a:t>  </a:t>
            </a:r>
            <a:r>
              <a:rPr lang="en-US" sz="2000" b="0" dirty="0" smtClean="0">
                <a:solidFill>
                  <a:srgbClr val="795E26"/>
                </a:solidFill>
              </a:rPr>
              <a:t>speak</a:t>
            </a:r>
            <a:r>
              <a:rPr lang="en-US" sz="2000" b="0" dirty="0" smtClean="0">
                <a:solidFill>
                  <a:srgbClr val="000000"/>
                </a:solidFill>
              </a:rPr>
              <a:t>: </a:t>
            </a:r>
            <a:r>
              <a:rPr lang="en-US" sz="2000" b="0" dirty="0" smtClean="0">
                <a:solidFill>
                  <a:srgbClr val="0000FF"/>
                </a:solidFill>
              </a:rPr>
              <a:t>function</a:t>
            </a:r>
            <a:r>
              <a:rPr lang="en-US" sz="2000" b="0" dirty="0" smtClean="0">
                <a:solidFill>
                  <a:srgbClr val="000000"/>
                </a:solidFill>
              </a:rPr>
              <a:t>() {</a:t>
            </a:r>
          </a:p>
          <a:p>
            <a:r>
              <a:rPr lang="en-US" sz="2000" b="0" dirty="0" smtClean="0">
                <a:solidFill>
                  <a:srgbClr val="267F99"/>
                </a:solidFill>
              </a:rPr>
              <a:t>console</a:t>
            </a:r>
            <a:r>
              <a:rPr lang="en-US" sz="2000" b="0" dirty="0" smtClean="0">
                <a:solidFill>
                  <a:srgbClr val="000000"/>
                </a:solidFill>
              </a:rPr>
              <a:t>.</a:t>
            </a:r>
            <a:r>
              <a:rPr lang="en-US" sz="2000" b="0" dirty="0" smtClean="0">
                <a:solidFill>
                  <a:srgbClr val="795E26"/>
                </a:solidFill>
              </a:rPr>
              <a:t>log</a:t>
            </a:r>
            <a:r>
              <a:rPr lang="en-US" sz="2000" b="0" dirty="0" smtClean="0">
                <a:solidFill>
                  <a:srgbClr val="000000"/>
                </a:solidFill>
              </a:rPr>
              <a:t>(</a:t>
            </a:r>
            <a:r>
              <a:rPr lang="en-US" sz="2000" b="0" dirty="0" smtClean="0">
                <a:solidFill>
                  <a:srgbClr val="A31515"/>
                </a:solidFill>
              </a:rPr>
              <a:t>"Hello,</a:t>
            </a:r>
            <a:r>
              <a:rPr lang="en-US" sz="2000" b="0" dirty="0" smtClean="0">
                <a:solidFill>
                  <a:srgbClr val="000000"/>
                </a:solidFill>
              </a:rPr>
              <a:t> </a:t>
            </a:r>
            <a:r>
              <a:rPr lang="en-US" sz="2000" b="0" dirty="0" smtClean="0">
                <a:solidFill>
                  <a:srgbClr val="A31515"/>
                </a:solidFill>
              </a:rPr>
              <a:t>"</a:t>
            </a:r>
            <a:r>
              <a:rPr lang="en-US" sz="2000" b="0" dirty="0" smtClean="0">
                <a:solidFill>
                  <a:srgbClr val="000000"/>
                </a:solidFill>
              </a:rPr>
              <a:t> + </a:t>
            </a:r>
            <a:br>
              <a:rPr lang="en-US" sz="2000" b="0" dirty="0" smtClean="0">
                <a:solidFill>
                  <a:srgbClr val="000000"/>
                </a:solidFill>
              </a:rPr>
            </a:br>
            <a:r>
              <a:rPr lang="en-US" sz="2000" b="0" dirty="0" smtClean="0">
                <a:solidFill>
                  <a:srgbClr val="000000"/>
                </a:solidFill>
              </a:rPr>
              <a:t>  </a:t>
            </a:r>
            <a:r>
              <a:rPr lang="en-US" sz="2000" b="0" dirty="0" smtClean="0">
                <a:solidFill>
                  <a:srgbClr val="0000FF"/>
                </a:solidFill>
              </a:rPr>
              <a:t>this</a:t>
            </a:r>
            <a:r>
              <a:rPr lang="en-US" sz="2000" b="0" dirty="0" smtClean="0">
                <a:solidFill>
                  <a:srgbClr val="000000"/>
                </a:solidFill>
              </a:rPr>
              <a:t>.</a:t>
            </a:r>
            <a:r>
              <a:rPr lang="en-US" sz="2000" b="0" dirty="0" smtClean="0">
                <a:solidFill>
                  <a:srgbClr val="001080"/>
                </a:solidFill>
              </a:rPr>
              <a:t>me</a:t>
            </a:r>
            <a:r>
              <a:rPr lang="en-US" sz="2000" b="0" dirty="0" smtClean="0">
                <a:solidFill>
                  <a:srgbClr val="000000"/>
                </a:solidFill>
              </a:rPr>
              <a:t> + </a:t>
            </a:r>
            <a:r>
              <a:rPr lang="en-US" sz="2000" b="0" dirty="0" smtClean="0">
                <a:solidFill>
                  <a:srgbClr val="A31515"/>
                </a:solidFill>
              </a:rPr>
              <a:t>"."</a:t>
            </a:r>
            <a:r>
              <a:rPr lang="en-US" sz="2000" b="0" dirty="0" smtClean="0">
                <a:solidFill>
                  <a:srgbClr val="000000"/>
                </a:solidFill>
              </a:rPr>
              <a:t>);</a:t>
            </a:r>
          </a:p>
          <a:p>
            <a:pPr marL="0"/>
            <a:r>
              <a:rPr lang="en-US" sz="2000" b="0" dirty="0" smtClean="0">
                <a:solidFill>
                  <a:srgbClr val="000000"/>
                </a:solidFill>
              </a:rPr>
              <a:t>  }</a:t>
            </a:r>
          </a:p>
          <a:p>
            <a:pPr marL="0"/>
            <a:r>
              <a:rPr lang="en-US" sz="2000" b="0" dirty="0" smtClean="0">
                <a:solidFill>
                  <a:srgbClr val="000000"/>
                </a:solidFill>
              </a:rPr>
              <a:t>};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242625" y="1935958"/>
            <a:ext cx="4262836" cy="314198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456915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b="0" dirty="0" smtClean="0">
                <a:solidFill>
                  <a:srgbClr val="0000FF"/>
                </a:solidFill>
              </a:rPr>
              <a:t>function</a:t>
            </a:r>
            <a:r>
              <a:rPr lang="en-US" sz="2000" b="0" dirty="0" smtClean="0">
                <a:solidFill>
                  <a:srgbClr val="000000"/>
                </a:solidFill>
              </a:rPr>
              <a:t> </a:t>
            </a:r>
            <a:r>
              <a:rPr lang="en-US" sz="2000" b="0" dirty="0" smtClean="0">
                <a:solidFill>
                  <a:srgbClr val="795E26"/>
                </a:solidFill>
              </a:rPr>
              <a:t>Bar</a:t>
            </a:r>
            <a:r>
              <a:rPr lang="en-US" sz="2000" b="0" dirty="0" smtClean="0">
                <a:solidFill>
                  <a:srgbClr val="000000"/>
                </a:solidFill>
              </a:rPr>
              <a:t>(</a:t>
            </a:r>
            <a:r>
              <a:rPr lang="en-US" sz="2000" b="0" dirty="0" smtClean="0">
                <a:solidFill>
                  <a:srgbClr val="001080"/>
                </a:solidFill>
              </a:rPr>
              <a:t>name</a:t>
            </a:r>
            <a:r>
              <a:rPr lang="en-US" sz="2000" b="0" dirty="0" smtClean="0">
                <a:solidFill>
                  <a:srgbClr val="000000"/>
                </a:solidFill>
              </a:rPr>
              <a:t>) {</a:t>
            </a:r>
          </a:p>
          <a:p>
            <a:pPr marL="0"/>
            <a:r>
              <a:rPr lang="en-US" sz="2000" b="0" dirty="0" smtClean="0">
                <a:solidFill>
                  <a:srgbClr val="0000FF"/>
                </a:solidFill>
              </a:rPr>
              <a:t>  this</a:t>
            </a:r>
            <a:r>
              <a:rPr lang="en-US" sz="2000" b="0" dirty="0" smtClean="0">
                <a:solidFill>
                  <a:srgbClr val="000000"/>
                </a:solidFill>
              </a:rPr>
              <a:t>.</a:t>
            </a:r>
            <a:r>
              <a:rPr lang="en-US" sz="2000" b="0" dirty="0" smtClean="0">
                <a:solidFill>
                  <a:srgbClr val="001080"/>
                </a:solidFill>
              </a:rPr>
              <a:t>me</a:t>
            </a:r>
            <a:r>
              <a:rPr lang="en-US" sz="2000" b="0" dirty="0" smtClean="0">
                <a:solidFill>
                  <a:srgbClr val="000000"/>
                </a:solidFill>
              </a:rPr>
              <a:t> = </a:t>
            </a:r>
            <a:r>
              <a:rPr lang="en-US" sz="2000" b="0" dirty="0" smtClean="0">
                <a:solidFill>
                  <a:srgbClr val="A31515"/>
                </a:solidFill>
              </a:rPr>
              <a:t>"I am</a:t>
            </a:r>
            <a:r>
              <a:rPr lang="en-US" sz="2000" b="0" dirty="0" smtClean="0">
                <a:solidFill>
                  <a:srgbClr val="000000"/>
                </a:solidFill>
              </a:rPr>
              <a:t> </a:t>
            </a:r>
            <a:r>
              <a:rPr lang="en-US" sz="2000" b="0" dirty="0" smtClean="0">
                <a:solidFill>
                  <a:srgbClr val="A31515"/>
                </a:solidFill>
              </a:rPr>
              <a:t>"</a:t>
            </a:r>
            <a:r>
              <a:rPr lang="en-US" sz="2000" b="0" dirty="0" smtClean="0">
                <a:solidFill>
                  <a:srgbClr val="000000"/>
                </a:solidFill>
              </a:rPr>
              <a:t> + </a:t>
            </a:r>
            <a:r>
              <a:rPr lang="en-US" sz="2000" b="0" dirty="0" smtClean="0">
                <a:solidFill>
                  <a:srgbClr val="001080"/>
                </a:solidFill>
              </a:rPr>
              <a:t>name</a:t>
            </a:r>
            <a:r>
              <a:rPr lang="en-US" sz="2000" b="0" dirty="0" smtClean="0">
                <a:solidFill>
                  <a:srgbClr val="000000"/>
                </a:solidFill>
              </a:rPr>
              <a:t>;</a:t>
            </a:r>
          </a:p>
          <a:p>
            <a:pPr marL="0"/>
            <a:r>
              <a:rPr lang="en-US" sz="2000" b="0" dirty="0" smtClean="0">
                <a:solidFill>
                  <a:srgbClr val="0000FF"/>
                </a:solidFill>
              </a:rPr>
              <a:t>  </a:t>
            </a:r>
            <a:r>
              <a:rPr lang="en-US" sz="2000" b="0" dirty="0" err="1" smtClean="0">
                <a:solidFill>
                  <a:srgbClr val="0000FF"/>
                </a:solidFill>
              </a:rPr>
              <a:t>this</a:t>
            </a:r>
            <a:r>
              <a:rPr lang="en-US" sz="2000" b="0" dirty="0" err="1" smtClean="0">
                <a:solidFill>
                  <a:srgbClr val="000000"/>
                </a:solidFill>
              </a:rPr>
              <a:t>.</a:t>
            </a:r>
            <a:r>
              <a:rPr lang="en-US" sz="2000" b="0" dirty="0" err="1" smtClean="0">
                <a:solidFill>
                  <a:srgbClr val="795E26"/>
                </a:solidFill>
              </a:rPr>
              <a:t>speak</a:t>
            </a:r>
            <a:r>
              <a:rPr lang="en-US" sz="2000" b="0" dirty="0" smtClean="0">
                <a:solidFill>
                  <a:srgbClr val="000000"/>
                </a:solidFill>
              </a:rPr>
              <a:t> = </a:t>
            </a:r>
            <a:r>
              <a:rPr lang="en-US" sz="2000" b="0" dirty="0" smtClean="0">
                <a:solidFill>
                  <a:srgbClr val="0000FF"/>
                </a:solidFill>
              </a:rPr>
              <a:t>function</a:t>
            </a:r>
            <a:r>
              <a:rPr lang="en-US" sz="2000" b="0" dirty="0" smtClean="0">
                <a:solidFill>
                  <a:srgbClr val="000000"/>
                </a:solidFill>
              </a:rPr>
              <a:t>() {</a:t>
            </a:r>
          </a:p>
          <a:p>
            <a:r>
              <a:rPr lang="en-US" sz="2000" b="0" dirty="0" smtClean="0">
                <a:solidFill>
                  <a:srgbClr val="267F99"/>
                </a:solidFill>
              </a:rPr>
              <a:t>console</a:t>
            </a:r>
            <a:r>
              <a:rPr lang="en-US" sz="2000" b="0" dirty="0" smtClean="0">
                <a:solidFill>
                  <a:srgbClr val="000000"/>
                </a:solidFill>
              </a:rPr>
              <a:t>.</a:t>
            </a:r>
            <a:r>
              <a:rPr lang="en-US" sz="2000" b="0" dirty="0" smtClean="0">
                <a:solidFill>
                  <a:srgbClr val="795E26"/>
                </a:solidFill>
              </a:rPr>
              <a:t>log</a:t>
            </a:r>
            <a:r>
              <a:rPr lang="en-US" sz="2000" b="0" dirty="0" smtClean="0">
                <a:solidFill>
                  <a:srgbClr val="000000"/>
                </a:solidFill>
              </a:rPr>
              <a:t>(</a:t>
            </a:r>
            <a:r>
              <a:rPr lang="en-US" sz="2000" b="0" dirty="0" smtClean="0">
                <a:solidFill>
                  <a:srgbClr val="A31515"/>
                </a:solidFill>
              </a:rPr>
              <a:t>"Hello,</a:t>
            </a:r>
            <a:r>
              <a:rPr lang="en-US" sz="2000" b="0" dirty="0" smtClean="0">
                <a:solidFill>
                  <a:srgbClr val="000000"/>
                </a:solidFill>
              </a:rPr>
              <a:t> </a:t>
            </a:r>
            <a:r>
              <a:rPr lang="en-US" sz="2000" b="0" dirty="0" smtClean="0">
                <a:solidFill>
                  <a:srgbClr val="A31515"/>
                </a:solidFill>
              </a:rPr>
              <a:t>"</a:t>
            </a:r>
            <a:r>
              <a:rPr lang="en-US" sz="2000" b="0" dirty="0" smtClean="0">
                <a:solidFill>
                  <a:srgbClr val="000000"/>
                </a:solidFill>
              </a:rPr>
              <a:t> + </a:t>
            </a:r>
            <a:br>
              <a:rPr lang="en-US" sz="2000" b="0" dirty="0" smtClean="0">
                <a:solidFill>
                  <a:srgbClr val="000000"/>
                </a:solidFill>
              </a:rPr>
            </a:br>
            <a:r>
              <a:rPr lang="en-US" sz="2000" b="0" dirty="0" smtClean="0">
                <a:solidFill>
                  <a:srgbClr val="000000"/>
                </a:solidFill>
              </a:rPr>
              <a:t>  </a:t>
            </a:r>
            <a:r>
              <a:rPr lang="en-US" sz="2000" b="0" dirty="0" smtClean="0">
                <a:solidFill>
                  <a:srgbClr val="0000FF"/>
                </a:solidFill>
              </a:rPr>
              <a:t>this</a:t>
            </a:r>
            <a:r>
              <a:rPr lang="en-US" sz="2000" b="0" dirty="0" smtClean="0">
                <a:solidFill>
                  <a:srgbClr val="000000"/>
                </a:solidFill>
              </a:rPr>
              <a:t>.</a:t>
            </a:r>
            <a:r>
              <a:rPr lang="en-US" sz="2000" b="0" dirty="0" smtClean="0">
                <a:solidFill>
                  <a:srgbClr val="001080"/>
                </a:solidFill>
              </a:rPr>
              <a:t>me </a:t>
            </a:r>
            <a:r>
              <a:rPr lang="en-US" sz="2000" b="0" dirty="0" smtClean="0">
                <a:solidFill>
                  <a:srgbClr val="000000"/>
                </a:solidFill>
              </a:rPr>
              <a:t>+ </a:t>
            </a:r>
            <a:r>
              <a:rPr lang="en-US" sz="2000" b="0" dirty="0" smtClean="0">
                <a:solidFill>
                  <a:srgbClr val="A31515"/>
                </a:solidFill>
              </a:rPr>
              <a:t>"."</a:t>
            </a:r>
            <a:r>
              <a:rPr lang="en-US" sz="2000" b="0" dirty="0" smtClean="0">
                <a:solidFill>
                  <a:srgbClr val="000000"/>
                </a:solidFill>
              </a:rPr>
              <a:t>);</a:t>
            </a:r>
          </a:p>
          <a:p>
            <a:pPr marL="0"/>
            <a:r>
              <a:rPr lang="en-US" sz="2000" b="0" dirty="0" smtClean="0">
                <a:solidFill>
                  <a:srgbClr val="000000"/>
                </a:solidFill>
              </a:rPr>
              <a:t>  };</a:t>
            </a:r>
          </a:p>
          <a:p>
            <a:pPr marL="0"/>
            <a:r>
              <a:rPr lang="en-US" sz="2000" b="0" dirty="0" smtClean="0">
                <a:solidFill>
                  <a:srgbClr val="000000"/>
                </a:solidFill>
              </a:rPr>
              <a:t>};  </a:t>
            </a:r>
            <a:r>
              <a:rPr lang="en-US" sz="2000" b="0" dirty="0" smtClean="0">
                <a:solidFill>
                  <a:srgbClr val="0000FF"/>
                </a:solidFill>
              </a:rPr>
              <a:t>let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001080"/>
                </a:solidFill>
              </a:rPr>
              <a:t>b1</a:t>
            </a:r>
            <a:r>
              <a:rPr lang="en-US" sz="2000" b="0" dirty="0">
                <a:solidFill>
                  <a:srgbClr val="000000"/>
                </a:solidFill>
              </a:rPr>
              <a:t> = </a:t>
            </a:r>
            <a:r>
              <a:rPr lang="en-US" sz="2000" b="0" dirty="0">
                <a:solidFill>
                  <a:srgbClr val="0000FF"/>
                </a:solidFill>
              </a:rPr>
              <a:t>new</a:t>
            </a:r>
            <a:r>
              <a:rPr lang="en-US" sz="2000" b="0" dirty="0">
                <a:solidFill>
                  <a:srgbClr val="000000"/>
                </a:solidFill>
              </a:rPr>
              <a:t> </a:t>
            </a:r>
            <a:r>
              <a:rPr lang="en-US" sz="2000" b="0" dirty="0">
                <a:solidFill>
                  <a:srgbClr val="267F99"/>
                </a:solidFill>
              </a:rPr>
              <a:t>Bar</a:t>
            </a:r>
            <a:r>
              <a:rPr lang="en-US" sz="2000" b="0" dirty="0">
                <a:solidFill>
                  <a:srgbClr val="000000"/>
                </a:solidFill>
              </a:rPr>
              <a:t>(</a:t>
            </a:r>
            <a:r>
              <a:rPr lang="en-US" sz="2000" b="0" dirty="0">
                <a:solidFill>
                  <a:srgbClr val="A31515"/>
                </a:solidFill>
              </a:rPr>
              <a:t>"b1</a:t>
            </a:r>
            <a:r>
              <a:rPr lang="en-US" sz="2000" b="0" dirty="0" smtClean="0">
                <a:solidFill>
                  <a:srgbClr val="A31515"/>
                </a:solidFill>
              </a:rPr>
              <a:t>"</a:t>
            </a:r>
            <a:r>
              <a:rPr lang="en-US" sz="2000" b="0" dirty="0" smtClean="0">
                <a:solidFill>
                  <a:srgbClr val="000000"/>
                </a:solidFill>
              </a:rPr>
              <a:t>);</a:t>
            </a:r>
            <a:endParaRPr 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an </a:t>
            </a:r>
            <a:r>
              <a:rPr lang="en-US" b="1" dirty="0" smtClean="0">
                <a:solidFill>
                  <a:schemeClr val="accent1"/>
                </a:solidFill>
              </a:rPr>
              <a:t>object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Internal property </a:t>
            </a:r>
          </a:p>
          <a:p>
            <a:pPr lvl="1"/>
            <a:r>
              <a:rPr lang="en-GB" sz="3000" dirty="0" smtClean="0"/>
              <a:t>Used </a:t>
            </a:r>
            <a:r>
              <a:rPr lang="en-GB" sz="3000" dirty="0"/>
              <a:t>to implement </a:t>
            </a:r>
            <a:r>
              <a:rPr lang="en-GB" sz="3000" b="1" dirty="0">
                <a:solidFill>
                  <a:schemeClr val="accent1"/>
                </a:solidFill>
              </a:rPr>
              <a:t>prototype‑ based inheritance</a:t>
            </a:r>
            <a:r>
              <a:rPr lang="en-GB" sz="3000" dirty="0"/>
              <a:t> and shared properties</a:t>
            </a:r>
            <a:endParaRPr lang="en-US" dirty="0" smtClean="0"/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Reference</a:t>
            </a:r>
            <a:r>
              <a:rPr lang="en-US" dirty="0" smtClean="0"/>
              <a:t> to another objects</a:t>
            </a:r>
          </a:p>
          <a:p>
            <a:pPr lvl="1"/>
            <a:r>
              <a:rPr lang="en-US" sz="3200" dirty="0" smtClean="0"/>
              <a:t>Objects are </a:t>
            </a:r>
            <a:r>
              <a:rPr lang="en-US" sz="3200" b="1" dirty="0" smtClean="0">
                <a:solidFill>
                  <a:schemeClr val="accent1"/>
                </a:solidFill>
              </a:rPr>
              <a:t>not</a:t>
            </a:r>
            <a:r>
              <a:rPr lang="en-US" sz="3200" dirty="0" smtClean="0"/>
              <a:t> </a:t>
            </a:r>
            <a:r>
              <a:rPr lang="en-US" sz="3200" dirty="0"/>
              <a:t>separate and </a:t>
            </a:r>
            <a:r>
              <a:rPr lang="en-US" sz="3200" dirty="0" smtClean="0"/>
              <a:t>disconnected, but </a:t>
            </a:r>
            <a:r>
              <a:rPr lang="en-US" sz="3200" dirty="0"/>
              <a:t> </a:t>
            </a:r>
            <a:r>
              <a:rPr lang="en-US" sz="3200" b="1" dirty="0" smtClean="0">
                <a:solidFill>
                  <a:schemeClr val="accent1"/>
                </a:solidFill>
              </a:rPr>
              <a:t>linked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prototype?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Literal</a:t>
            </a:r>
            <a:r>
              <a:rPr lang="en-US" sz="3600" dirty="0"/>
              <a:t> creation</a:t>
            </a:r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Constructor</a:t>
            </a:r>
            <a:r>
              <a:rPr lang="en-US" sz="3600" dirty="0"/>
              <a:t> creation</a:t>
            </a:r>
            <a:endParaRPr lang="bg-BG" sz="3600" dirty="0"/>
          </a:p>
          <a:p>
            <a:pPr lvl="1"/>
            <a:r>
              <a:rPr lang="en-GB" sz="3200" dirty="0" smtClean="0"/>
              <a:t>Have </a:t>
            </a:r>
            <a:r>
              <a:rPr lang="en-GB" sz="3200" dirty="0"/>
              <a:t>an </a:t>
            </a:r>
            <a:r>
              <a:rPr lang="en-GB" sz="3200" b="1" dirty="0">
                <a:solidFill>
                  <a:schemeClr val="accent1"/>
                </a:solidFill>
              </a:rPr>
              <a:t>implicit reference </a:t>
            </a:r>
            <a:r>
              <a:rPr lang="en-GB" sz="3200" dirty="0" smtClean="0"/>
              <a:t>(prototype</a:t>
            </a:r>
            <a:r>
              <a:rPr lang="en-GB" sz="3200" dirty="0"/>
              <a:t>) to the value of </a:t>
            </a:r>
            <a:r>
              <a:rPr lang="en-GB" sz="3200" dirty="0" smtClean="0"/>
              <a:t>their constructor's </a:t>
            </a:r>
            <a:r>
              <a:rPr lang="en-GB" sz="3200" dirty="0"/>
              <a:t>"prototype" </a:t>
            </a:r>
            <a:r>
              <a:rPr lang="en-GB" sz="3200" dirty="0" smtClean="0"/>
              <a:t>property</a:t>
            </a:r>
          </a:p>
          <a:p>
            <a:pPr lvl="1"/>
            <a:r>
              <a:rPr lang="en-US" sz="3400" dirty="0" smtClean="0"/>
              <a:t>Gets </a:t>
            </a:r>
            <a:r>
              <a:rPr lang="en-US" sz="3400" dirty="0"/>
              <a:t>an internal </a:t>
            </a:r>
            <a:r>
              <a:rPr lang="en-US" b="1" dirty="0" smtClean="0">
                <a:solidFill>
                  <a:schemeClr val="accent1"/>
                </a:solidFill>
              </a:rPr>
              <a:t>__proto__</a:t>
            </a:r>
            <a:r>
              <a:rPr lang="en-US" sz="3400" b="1" dirty="0">
                <a:solidFill>
                  <a:schemeClr val="accent1"/>
                </a:solidFill>
              </a:rPr>
              <a:t> link </a:t>
            </a:r>
            <a:r>
              <a:rPr lang="en-US" sz="3400" dirty="0"/>
              <a:t>to the </a:t>
            </a:r>
            <a:r>
              <a:rPr lang="en-US" sz="3400" dirty="0" smtClean="0"/>
              <a:t>object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Creation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8" b="1" dirty="0">
                <a:solidFill>
                  <a:schemeClr val="bg1"/>
                </a:solidFill>
                <a:latin typeface="Consolas" panose="020B0609020204030204" pitchFamily="49" charset="0"/>
              </a:rPr>
              <a:t>__ proto__ </a:t>
            </a:r>
          </a:p>
          <a:p>
            <a:pPr lvl="1"/>
            <a:r>
              <a:rPr lang="en-US" dirty="0" smtClean="0"/>
              <a:t>Property of an objects that </a:t>
            </a:r>
            <a:r>
              <a:rPr lang="en-US" b="1" dirty="0" smtClean="0">
                <a:solidFill>
                  <a:schemeClr val="bg1"/>
                </a:solidFill>
              </a:rPr>
              <a:t>points</a:t>
            </a:r>
            <a:r>
              <a:rPr lang="en-US" dirty="0" smtClean="0"/>
              <a:t> at the prototype that has been </a:t>
            </a:r>
            <a:r>
              <a:rPr lang="en-US" b="1" dirty="0">
                <a:solidFill>
                  <a:schemeClr val="bg1"/>
                </a:solidFill>
              </a:rPr>
              <a:t>set</a:t>
            </a:r>
          </a:p>
          <a:p>
            <a:pPr lvl="1"/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directly is </a:t>
            </a:r>
            <a:r>
              <a:rPr lang="en-US" dirty="0" smtClean="0"/>
              <a:t>deprecated!</a:t>
            </a:r>
          </a:p>
          <a:p>
            <a:r>
              <a:rPr lang="en-US" dirty="0"/>
              <a:t>p</a:t>
            </a:r>
            <a:r>
              <a:rPr lang="en-US" dirty="0" smtClean="0"/>
              <a:t>rototype </a:t>
            </a:r>
          </a:p>
          <a:p>
            <a:pPr lvl="1"/>
            <a:r>
              <a:rPr lang="en-US" dirty="0" smtClean="0"/>
              <a:t>Property of </a:t>
            </a:r>
            <a:r>
              <a:rPr lang="en-US" b="1" dirty="0" smtClean="0">
                <a:solidFill>
                  <a:schemeClr val="bg1"/>
                </a:solidFill>
              </a:rPr>
              <a:t>a function </a:t>
            </a:r>
            <a:r>
              <a:rPr lang="en-US" dirty="0" smtClean="0"/>
              <a:t>set if your object is created by a </a:t>
            </a:r>
            <a:r>
              <a:rPr lang="en-US" b="1" dirty="0">
                <a:solidFill>
                  <a:schemeClr val="bg1"/>
                </a:solidFill>
              </a:rPr>
              <a:t>constructor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 lvl="1"/>
            <a:r>
              <a:rPr lang="en-US" sz="3200" dirty="0"/>
              <a:t>Objects do not have </a:t>
            </a:r>
            <a:r>
              <a:rPr lang="en-US" sz="3200" b="1" dirty="0">
                <a:solidFill>
                  <a:schemeClr val="bg1"/>
                </a:solidFill>
              </a:rPr>
              <a:t>prototype</a:t>
            </a:r>
            <a:r>
              <a:rPr lang="en-US" sz="3200" dirty="0"/>
              <a:t> </a:t>
            </a:r>
            <a:r>
              <a:rPr lang="en-US" sz="3200" dirty="0" smtClean="0"/>
              <a:t>property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__proto__ vs prototype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07006" y="1470883"/>
            <a:ext cx="7289446" cy="4462669"/>
          </a:xfrm>
        </p:spPr>
        <p:txBody>
          <a:bodyPr/>
          <a:lstStyle/>
          <a:p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795E26"/>
                </a:solidFill>
              </a:rPr>
              <a:t>Foo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01080"/>
                </a:solidFill>
              </a:rPr>
              <a:t>y</a:t>
            </a:r>
            <a:r>
              <a:rPr lang="en-US" b="0" dirty="0">
                <a:solidFill>
                  <a:srgbClr val="000000"/>
                </a:solidFill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y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1080"/>
                </a:solidFill>
              </a:rPr>
              <a:t>y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</a:rPr>
              <a:t/>
            </a:r>
            <a:br>
              <a:rPr lang="en-US" b="0" dirty="0">
                <a:solidFill>
                  <a:srgbClr val="000000"/>
                </a:solidFill>
              </a:rPr>
            </a:br>
            <a:r>
              <a:rPr lang="en-US" b="0" dirty="0" err="1">
                <a:solidFill>
                  <a:srgbClr val="267F99"/>
                </a:solidFill>
              </a:rPr>
              <a:t>Foo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x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9885A"/>
                </a:solidFill>
              </a:rPr>
              <a:t>10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 err="1">
                <a:solidFill>
                  <a:srgbClr val="267F99"/>
                </a:solidFill>
              </a:rPr>
              <a:t>Foo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calculate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(</a:t>
            </a:r>
            <a:r>
              <a:rPr lang="en-US" b="0" dirty="0">
                <a:solidFill>
                  <a:srgbClr val="001080"/>
                </a:solidFill>
              </a:rPr>
              <a:t>z</a:t>
            </a:r>
            <a:r>
              <a:rPr lang="en-US" b="0" dirty="0">
                <a:solidFill>
                  <a:srgbClr val="000000"/>
                </a:solidFill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>
                <a:solidFill>
                  <a:srgbClr val="AF00DB"/>
                </a:solidFill>
              </a:rPr>
              <a:t>return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x</a:t>
            </a:r>
            <a:r>
              <a:rPr lang="en-US" b="0" dirty="0">
                <a:solidFill>
                  <a:srgbClr val="000000"/>
                </a:solidFill>
              </a:rPr>
              <a:t> + 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y</a:t>
            </a:r>
            <a:r>
              <a:rPr lang="en-US" b="0" dirty="0">
                <a:solidFill>
                  <a:srgbClr val="000000"/>
                </a:solidFill>
              </a:rPr>
              <a:t> + </a:t>
            </a:r>
            <a:r>
              <a:rPr lang="en-US" b="0" dirty="0">
                <a:solidFill>
                  <a:srgbClr val="001080"/>
                </a:solidFill>
              </a:rPr>
              <a:t>z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</a:rPr>
              <a:t/>
            </a:r>
            <a:br>
              <a:rPr lang="en-US" b="0" dirty="0">
                <a:solidFill>
                  <a:srgbClr val="000000"/>
                </a:solidFill>
              </a:rPr>
            </a:br>
            <a:r>
              <a:rPr lang="en-US" b="0" dirty="0">
                <a:solidFill>
                  <a:srgbClr val="0000FF"/>
                </a:solidFill>
              </a:rPr>
              <a:t>let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001080"/>
                </a:solidFill>
              </a:rPr>
              <a:t>b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new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267F99"/>
                </a:solidFill>
              </a:rPr>
              <a:t>Foo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9885A"/>
                </a:solidFill>
              </a:rPr>
              <a:t>20</a:t>
            </a:r>
            <a:r>
              <a:rPr lang="en-US" b="0" dirty="0">
                <a:solidFill>
                  <a:srgbClr val="000000"/>
                </a:solidFill>
              </a:rPr>
              <a:t>);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Chain - Simple 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3904193" y="3930741"/>
            <a:ext cx="2750462" cy="2775300"/>
            <a:chOff x="3904193" y="3930741"/>
            <a:chExt cx="2750462" cy="2775300"/>
          </a:xfrm>
        </p:grpSpPr>
        <p:sp>
          <p:nvSpPr>
            <p:cNvPr id="22" name="TextBox 21"/>
            <p:cNvSpPr txBox="1"/>
            <p:nvPr/>
          </p:nvSpPr>
          <p:spPr>
            <a:xfrm>
              <a:off x="3904193" y="3930741"/>
              <a:ext cx="2750462" cy="27753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58108" y="4085920"/>
              <a:ext cx="2521751" cy="381000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Foo.prototype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58109" y="4576603"/>
              <a:ext cx="2378167" cy="3890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constructor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4058110" y="6314812"/>
              <a:ext cx="271519" cy="238125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62468" y="6164947"/>
              <a:ext cx="1973808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56636" y="5113744"/>
              <a:ext cx="1150496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306927" y="5112101"/>
              <a:ext cx="1150496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056635" y="5636802"/>
              <a:ext cx="2400787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alculate()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Chain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76248" y="1739740"/>
            <a:ext cx="2438399" cy="1803555"/>
            <a:chOff x="1095375" y="1482570"/>
            <a:chExt cx="2438399" cy="1803555"/>
          </a:xfrm>
        </p:grpSpPr>
        <p:sp>
          <p:nvSpPr>
            <p:cNvPr id="7" name="TextBox 6"/>
            <p:cNvSpPr txBox="1"/>
            <p:nvPr/>
          </p:nvSpPr>
          <p:spPr>
            <a:xfrm>
              <a:off x="1095375" y="1482570"/>
              <a:ext cx="2438399" cy="180355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76350" y="1613702"/>
              <a:ext cx="2019300" cy="381000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6351" y="2126937"/>
              <a:ext cx="847728" cy="3890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5055" y="2128041"/>
              <a:ext cx="990596" cy="40671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222669" y="2777072"/>
              <a:ext cx="240713" cy="238125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81150" y="2627207"/>
              <a:ext cx="1714500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248" y="3846672"/>
            <a:ext cx="2438399" cy="1803555"/>
            <a:chOff x="1095375" y="1482570"/>
            <a:chExt cx="2438399" cy="1803555"/>
          </a:xfrm>
        </p:grpSpPr>
        <p:sp>
          <p:nvSpPr>
            <p:cNvPr id="15" name="TextBox 14"/>
            <p:cNvSpPr txBox="1"/>
            <p:nvPr/>
          </p:nvSpPr>
          <p:spPr>
            <a:xfrm>
              <a:off x="1095375" y="1482570"/>
              <a:ext cx="2438399" cy="180355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6350" y="1613702"/>
              <a:ext cx="2019300" cy="381000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2658" y="2098799"/>
              <a:ext cx="920457" cy="3890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0398" y="2109318"/>
              <a:ext cx="965251" cy="40671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en-US" sz="24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222669" y="2777072"/>
              <a:ext cx="240713" cy="238125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81150" y="2627207"/>
              <a:ext cx="1714500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904193" y="1176859"/>
            <a:ext cx="2750462" cy="2237806"/>
            <a:chOff x="3904193" y="1176859"/>
            <a:chExt cx="2438399" cy="2237806"/>
          </a:xfrm>
        </p:grpSpPr>
        <p:sp>
          <p:nvSpPr>
            <p:cNvPr id="38" name="TextBox 37"/>
            <p:cNvSpPr txBox="1"/>
            <p:nvPr/>
          </p:nvSpPr>
          <p:spPr>
            <a:xfrm>
              <a:off x="3904193" y="1176859"/>
              <a:ext cx="2438399" cy="223780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85168" y="1307991"/>
              <a:ext cx="2019300" cy="381000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Foo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85168" y="1821226"/>
              <a:ext cx="2191113" cy="3890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&lt;other properties&gt;</a:t>
              </a:r>
              <a:endParaRPr lang="en-US" sz="16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028248" y="2455467"/>
              <a:ext cx="240713" cy="238125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386729" y="2305602"/>
              <a:ext cx="1889554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085168" y="2821205"/>
              <a:ext cx="2191114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prototype</a:t>
              </a:r>
              <a:endParaRPr lang="en-US" sz="24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332138" y="1737100"/>
            <a:ext cx="4078812" cy="1803555"/>
            <a:chOff x="6328066" y="1623238"/>
            <a:chExt cx="3263609" cy="1803555"/>
          </a:xfrm>
        </p:grpSpPr>
        <p:sp>
          <p:nvSpPr>
            <p:cNvPr id="47" name="TextBox 46"/>
            <p:cNvSpPr txBox="1"/>
            <p:nvPr/>
          </p:nvSpPr>
          <p:spPr>
            <a:xfrm>
              <a:off x="6328066" y="1623238"/>
              <a:ext cx="3263609" cy="180355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70287" y="1754370"/>
              <a:ext cx="2702677" cy="381000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Function.prototype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570287" y="2267605"/>
              <a:ext cx="2702677" cy="3890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&lt;built-ins&gt;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570287" y="2917740"/>
              <a:ext cx="250328" cy="238125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78238" y="2767875"/>
              <a:ext cx="2294726" cy="4207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332138" y="3846671"/>
            <a:ext cx="4078812" cy="1803555"/>
            <a:chOff x="6289820" y="3660173"/>
            <a:chExt cx="3406632" cy="1803555"/>
          </a:xfrm>
          <a:solidFill>
            <a:schemeClr val="bg2">
              <a:lumMod val="85000"/>
            </a:schemeClr>
          </a:solidFill>
        </p:grpSpPr>
        <p:sp>
          <p:nvSpPr>
            <p:cNvPr id="55" name="TextBox 54"/>
            <p:cNvSpPr txBox="1"/>
            <p:nvPr/>
          </p:nvSpPr>
          <p:spPr>
            <a:xfrm>
              <a:off x="6289820" y="3660173"/>
              <a:ext cx="3406632" cy="1803555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no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32057" y="3876127"/>
              <a:ext cx="2989316" cy="381000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Object.prototype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31426" y="4367404"/>
              <a:ext cx="2989317" cy="389094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 anchor="ctr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&lt;built-ins&gt;</a:t>
              </a: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400777" y="5014853"/>
              <a:ext cx="261298" cy="238125"/>
            </a:xfrm>
            <a:prstGeom prst="ellipse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70499" y="4892533"/>
              <a:ext cx="1813265" cy="420794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724979" y="4887239"/>
              <a:ext cx="803836" cy="420794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null</a:t>
              </a:r>
              <a:endParaRPr lang="en-US" sz="22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3" name="Elbow Connector 62"/>
          <p:cNvCxnSpPr>
            <a:stCxn id="12" idx="3"/>
          </p:cNvCxnSpPr>
          <p:nvPr/>
        </p:nvCxnSpPr>
        <p:spPr>
          <a:xfrm>
            <a:off x="2676523" y="3094774"/>
            <a:ext cx="1354964" cy="118164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</p:cNvCxnSpPr>
          <p:nvPr/>
        </p:nvCxnSpPr>
        <p:spPr>
          <a:xfrm flipV="1">
            <a:off x="2676523" y="4276420"/>
            <a:ext cx="677482" cy="92528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313374" y="3261176"/>
            <a:ext cx="0" cy="8247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7" idx="3"/>
            <a:endCxn id="56" idx="1"/>
          </p:cNvCxnSpPr>
          <p:nvPr/>
        </p:nvCxnSpPr>
        <p:spPr>
          <a:xfrm flipV="1">
            <a:off x="6436276" y="4253125"/>
            <a:ext cx="1185896" cy="212221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4" idx="3"/>
            <a:endCxn id="39" idx="3"/>
          </p:cNvCxnSpPr>
          <p:nvPr/>
        </p:nvCxnSpPr>
        <p:spPr>
          <a:xfrm flipH="1" flipV="1">
            <a:off x="6386056" y="1498491"/>
            <a:ext cx="50220" cy="3272659"/>
          </a:xfrm>
          <a:prstGeom prst="bentConnector3">
            <a:avLst>
              <a:gd name="adj1" fmla="val -758662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2" idx="3"/>
            <a:endCxn id="48" idx="1"/>
          </p:cNvCxnSpPr>
          <p:nvPr/>
        </p:nvCxnSpPr>
        <p:spPr>
          <a:xfrm flipV="1">
            <a:off x="6579859" y="2058732"/>
            <a:ext cx="1055003" cy="4572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endCxn id="56" idx="3"/>
          </p:cNvCxnSpPr>
          <p:nvPr/>
        </p:nvCxnSpPr>
        <p:spPr>
          <a:xfrm rot="16200000" flipH="1">
            <a:off x="10547824" y="3599623"/>
            <a:ext cx="1118305" cy="188697"/>
          </a:xfrm>
          <a:prstGeom prst="bentConnector4">
            <a:avLst>
              <a:gd name="adj1" fmla="val 2707"/>
              <a:gd name="adj2" fmla="val 40598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5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501" y="1196126"/>
            <a:ext cx="12001499" cy="518562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3200" noProof="1">
                <a:latin typeface="+mj-lt"/>
              </a:rPr>
              <a:t>Extend a passed class's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prototype</a:t>
            </a:r>
            <a:r>
              <a:rPr lang="en-US" sz="3200" noProof="1">
                <a:latin typeface="+mj-lt"/>
              </a:rPr>
              <a:t> with a property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species</a:t>
            </a:r>
            <a:r>
              <a:rPr lang="en-US" sz="3200" noProof="1">
                <a:latin typeface="+mj-lt"/>
              </a:rPr>
              <a:t> and </a:t>
            </a:r>
            <a:r>
              <a:rPr lang="bg-BG" sz="3200" noProof="1">
                <a:latin typeface="+mj-lt"/>
              </a:rPr>
              <a:t/>
            </a:r>
            <a:br>
              <a:rPr lang="bg-BG" sz="3200" noProof="1">
                <a:latin typeface="+mj-lt"/>
              </a:rPr>
            </a:br>
            <a:r>
              <a:rPr lang="en-US" sz="3200" noProof="1">
                <a:latin typeface="+mj-lt"/>
              </a:rPr>
              <a:t>method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toSpeciesString()</a:t>
            </a:r>
            <a:r>
              <a:rPr lang="en-US" sz="3200" noProof="1">
                <a:latin typeface="+mj-lt"/>
              </a:rPr>
              <a:t>:</a:t>
            </a:r>
          </a:p>
          <a:p>
            <a:pPr marL="1066419" lvl="1" indent="-4572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Person.prototype.species</a:t>
            </a:r>
            <a:r>
              <a:rPr lang="en-US" noProof="1">
                <a:latin typeface="+mj-lt"/>
              </a:rPr>
              <a:t> - holds a string value "</a:t>
            </a:r>
            <a:r>
              <a:rPr lang="en-US" i="1" noProof="1">
                <a:latin typeface="+mj-lt"/>
              </a:rPr>
              <a:t>Human</a:t>
            </a:r>
            <a:r>
              <a:rPr lang="en-US" noProof="1">
                <a:latin typeface="+mj-lt"/>
              </a:rPr>
              <a:t>"</a:t>
            </a:r>
          </a:p>
          <a:p>
            <a:pPr marL="1066419" lvl="1" indent="-4572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Person.prototype.toSpeciesString()</a:t>
            </a:r>
            <a:r>
              <a:rPr lang="en-US" noProof="1">
                <a:latin typeface="+mj-lt"/>
              </a:rPr>
              <a:t> - returns</a:t>
            </a:r>
            <a:br>
              <a:rPr lang="en-US" noProof="1">
                <a:latin typeface="+mj-lt"/>
              </a:rPr>
            </a:br>
            <a:r>
              <a:rPr lang="en-US" noProof="1">
                <a:latin typeface="+mj-lt"/>
              </a:rPr>
              <a:t>"I am a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{species}. {class.toString()}</a:t>
            </a:r>
            <a:r>
              <a:rPr lang="en-US" noProof="1">
                <a:latin typeface="+mj-lt"/>
              </a:rPr>
              <a:t>"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Extending Prototype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8583" y="4257084"/>
            <a:ext cx="10934834" cy="1110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r>
              <a:rPr lang="en-US" b="0" dirty="0">
                <a:solidFill>
                  <a:srgbClr val="0000FF"/>
                </a:solidFill>
              </a:rPr>
              <a:t>new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>
                <a:solidFill>
                  <a:srgbClr val="267F99"/>
                </a:solidFill>
              </a:rPr>
              <a:t>Person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A31515"/>
                </a:solidFill>
              </a:rPr>
              <a:t>"Maria"</a:t>
            </a:r>
            <a:r>
              <a:rPr lang="en-US" b="0" dirty="0">
                <a:solidFill>
                  <a:srgbClr val="000000"/>
                </a:solidFill>
              </a:rPr>
              <a:t>, </a:t>
            </a:r>
            <a:r>
              <a:rPr lang="en-US" b="0" dirty="0">
                <a:solidFill>
                  <a:srgbClr val="A31515"/>
                </a:solidFill>
              </a:rPr>
              <a:t>"maria@gmail.com"</a:t>
            </a:r>
            <a:r>
              <a:rPr lang="en-US" b="0" dirty="0">
                <a:solidFill>
                  <a:srgbClr val="000000"/>
                </a:solidFill>
              </a:rPr>
              <a:t>).</a:t>
            </a:r>
            <a:r>
              <a:rPr lang="en-US" b="0" dirty="0" err="1">
                <a:solidFill>
                  <a:srgbClr val="795E26"/>
                </a:solidFill>
              </a:rPr>
              <a:t>toSpeciesString</a:t>
            </a:r>
            <a:r>
              <a:rPr lang="en-US" b="0" dirty="0">
                <a:solidFill>
                  <a:srgbClr val="000000"/>
                </a:solidFill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</a:rPr>
              <a:t>// "I am a Human. Person (name: Maria, email: maria@gmail.com)"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22412" y="1219200"/>
            <a:ext cx="10944000" cy="320161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</a:t>
            </a:r>
            <a:r>
              <a:rPr lang="en-US" b="0" dirty="0" err="1">
                <a:solidFill>
                  <a:srgbClr val="795E26"/>
                </a:solidFill>
              </a:rPr>
              <a:t>extendPrototype</a:t>
            </a:r>
            <a:r>
              <a:rPr lang="en-US" b="0" dirty="0">
                <a:solidFill>
                  <a:srgbClr val="000000"/>
                </a:solidFill>
              </a:rPr>
              <a:t>(</a:t>
            </a:r>
            <a:r>
              <a:rPr lang="en-US" b="0" dirty="0">
                <a:solidFill>
                  <a:srgbClr val="001080"/>
                </a:solidFill>
              </a:rPr>
              <a:t>Class</a:t>
            </a:r>
            <a:r>
              <a:rPr lang="en-US" b="0" dirty="0">
                <a:solidFill>
                  <a:srgbClr val="000000"/>
                </a:solidFill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 err="1">
                <a:solidFill>
                  <a:srgbClr val="267F99"/>
                </a:solidFill>
              </a:rPr>
              <a:t>Class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species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A31515"/>
                </a:solidFill>
              </a:rPr>
              <a:t>"Human"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</a:t>
            </a:r>
            <a:r>
              <a:rPr lang="en-US" b="0" dirty="0" err="1">
                <a:solidFill>
                  <a:srgbClr val="267F99"/>
                </a:solidFill>
              </a:rPr>
              <a:t>Class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00FF"/>
                </a:solidFill>
              </a:rPr>
              <a:t>prototype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toSpeciesString</a:t>
            </a:r>
            <a:r>
              <a:rPr lang="en-US" b="0" dirty="0">
                <a:solidFill>
                  <a:srgbClr val="000000"/>
                </a:solidFill>
              </a:rPr>
              <a:t> = </a:t>
            </a:r>
            <a:r>
              <a:rPr lang="en-US" b="0" dirty="0">
                <a:solidFill>
                  <a:srgbClr val="0000FF"/>
                </a:solidFill>
              </a:rPr>
              <a:t>function</a:t>
            </a:r>
            <a:r>
              <a:rPr lang="en-US" b="0" dirty="0">
                <a:solidFill>
                  <a:srgbClr val="000000"/>
                </a:solidFill>
              </a:rPr>
              <a:t> () {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    </a:t>
            </a:r>
            <a:r>
              <a:rPr lang="en-US" b="0" dirty="0">
                <a:solidFill>
                  <a:srgbClr val="AF00DB"/>
                </a:solidFill>
              </a:rPr>
              <a:t>return</a:t>
            </a:r>
            <a:r>
              <a:rPr lang="en-US" b="0" dirty="0">
                <a:solidFill>
                  <a:srgbClr val="A31515"/>
                </a:solidFill>
              </a:rPr>
              <a:t> `I am a ${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001080"/>
                </a:solidFill>
              </a:rPr>
              <a:t>species</a:t>
            </a:r>
            <a:r>
              <a:rPr lang="en-US" b="0" dirty="0">
                <a:solidFill>
                  <a:srgbClr val="A31515"/>
                </a:solidFill>
              </a:rPr>
              <a:t>}. ${</a:t>
            </a:r>
            <a:r>
              <a:rPr lang="en-US" b="0" dirty="0" err="1">
                <a:solidFill>
                  <a:srgbClr val="0000FF"/>
                </a:solidFill>
              </a:rPr>
              <a:t>this</a:t>
            </a:r>
            <a:r>
              <a:rPr lang="en-US" b="0" dirty="0" err="1">
                <a:solidFill>
                  <a:srgbClr val="000000"/>
                </a:solidFill>
              </a:rPr>
              <a:t>.</a:t>
            </a:r>
            <a:r>
              <a:rPr lang="en-US" b="0" dirty="0" err="1">
                <a:solidFill>
                  <a:srgbClr val="795E26"/>
                </a:solidFill>
              </a:rPr>
              <a:t>toString</a:t>
            </a:r>
            <a:r>
              <a:rPr lang="en-US" b="0" dirty="0">
                <a:solidFill>
                  <a:srgbClr val="A31515"/>
                </a:solidFill>
              </a:rPr>
              <a:t>()}`</a:t>
            </a:r>
            <a:r>
              <a:rPr lang="en-US" b="0" dirty="0">
                <a:solidFill>
                  <a:srgbClr val="000000"/>
                </a:solidFill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75412" y="3831316"/>
            <a:ext cx="5091000" cy="58712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indent="-380762"/>
            <a:r>
              <a:rPr lang="en-US" noProof="1"/>
              <a:t>extendPrototype(</a:t>
            </a:r>
            <a:r>
              <a:rPr lang="en-US" noProof="1">
                <a:solidFill>
                  <a:schemeClr val="bg1"/>
                </a:solidFill>
              </a:rPr>
              <a:t>Person</a:t>
            </a:r>
            <a:r>
              <a:rPr lang="en-US" noProof="1"/>
              <a:t>);</a:t>
            </a:r>
          </a:p>
        </p:txBody>
      </p:sp>
      <p:sp>
        <p:nvSpPr>
          <p:cNvPr id="8" name="Rectangle: Rounded Corners 6"/>
          <p:cNvSpPr/>
          <p:nvPr/>
        </p:nvSpPr>
        <p:spPr>
          <a:xfrm>
            <a:off x="699917" y="4579259"/>
            <a:ext cx="4113070" cy="1904998"/>
          </a:xfrm>
          <a:prstGeom prst="roundRect">
            <a:avLst>
              <a:gd name="adj" fmla="val 5385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8938" y="4571608"/>
            <a:ext cx="137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Rectangle: Rounded Corners 13"/>
          <p:cNvSpPr/>
          <p:nvPr/>
        </p:nvSpPr>
        <p:spPr>
          <a:xfrm>
            <a:off x="935904" y="5166338"/>
            <a:ext cx="3674538" cy="535030"/>
          </a:xfrm>
          <a:prstGeom prst="roundRect">
            <a:avLst>
              <a:gd name="adj" fmla="val 5319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species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935903" y="5806275"/>
            <a:ext cx="3674538" cy="539172"/>
          </a:xfrm>
          <a:prstGeom prst="roundRect">
            <a:avLst>
              <a:gd name="adj" fmla="val 5319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toSpeciesString()</a:t>
            </a:r>
          </a:p>
        </p:txBody>
      </p:sp>
      <p:sp>
        <p:nvSpPr>
          <p:cNvPr id="12" name="Rectangle: Rounded Corners 6"/>
          <p:cNvSpPr/>
          <p:nvPr/>
        </p:nvSpPr>
        <p:spPr>
          <a:xfrm>
            <a:off x="7413515" y="4579257"/>
            <a:ext cx="4091097" cy="1905000"/>
          </a:xfrm>
          <a:prstGeom prst="roundRect">
            <a:avLst>
              <a:gd name="adj" fmla="val 5385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448" y="4560011"/>
            <a:ext cx="156485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>
              <a:defRPr sz="28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616061" y="5162450"/>
            <a:ext cx="3603627" cy="535030"/>
          </a:xfrm>
          <a:prstGeom prst="roundRect">
            <a:avLst>
              <a:gd name="adj" fmla="val 5319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species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7616061" y="5772050"/>
            <a:ext cx="3603628" cy="539172"/>
          </a:xfrm>
          <a:prstGeom prst="roundRect">
            <a:avLst>
              <a:gd name="adj" fmla="val 5319"/>
            </a:avLst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toSpeciesString()</a:t>
            </a:r>
          </a:p>
        </p:txBody>
      </p:sp>
      <p:cxnSp>
        <p:nvCxnSpPr>
          <p:cNvPr id="16" name="Straight Arrow Connector 35"/>
          <p:cNvCxnSpPr>
            <a:stCxn id="12" idx="1"/>
            <a:endCxn id="8" idx="3"/>
          </p:cNvCxnSpPr>
          <p:nvPr/>
        </p:nvCxnSpPr>
        <p:spPr>
          <a:xfrm flipH="1">
            <a:off x="4812987" y="5531757"/>
            <a:ext cx="2600528" cy="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235974" y="5951924"/>
            <a:ext cx="1566125" cy="663706"/>
          </a:xfrm>
          <a:prstGeom prst="wedgeRoundRectCallout">
            <a:avLst>
              <a:gd name="adj1" fmla="val -88612"/>
              <a:gd name="adj2" fmla="val 9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</a:t>
            </a:r>
          </a:p>
        </p:txBody>
      </p:sp>
    </p:spTree>
    <p:extLst>
      <p:ext uri="{BB962C8B-B14F-4D97-AF65-F5344CB8AC3E}">
        <p14:creationId xmlns:p14="http://schemas.microsoft.com/office/powerpoint/2010/main" val="219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EA7BC7-F573-4039-B03A-087A4B181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A1CBAD-47E7-4FDB-BD03-3EEE91C3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  <a:endParaRPr lang="bg-B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EC40B8-E3A7-4120-B9DD-58F061A371D9}"/>
              </a:ext>
            </a:extLst>
          </p:cNvPr>
          <p:cNvGrpSpPr/>
          <p:nvPr/>
        </p:nvGrpSpPr>
        <p:grpSpPr>
          <a:xfrm>
            <a:off x="4267200" y="349303"/>
            <a:ext cx="3657601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A7F4C0-13E0-42A7-A981-E741EE708D25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045F15-B9C6-4B3B-BC0A-88325BD1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3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621869" y="1752855"/>
            <a:ext cx="8123536" cy="524532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2"/>
                </a:solidFill>
              </a:rPr>
              <a:t>Inheritance allows </a:t>
            </a:r>
            <a:r>
              <a:rPr lang="en-US" sz="2800" b="1" dirty="0">
                <a:solidFill>
                  <a:schemeClr val="bg1"/>
                </a:solidFill>
              </a:rPr>
              <a:t>extending</a:t>
            </a:r>
            <a:r>
              <a:rPr lang="en-US" sz="2800" dirty="0">
                <a:solidFill>
                  <a:schemeClr val="bg2"/>
                </a:solidFill>
              </a:rPr>
              <a:t> existing classes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solidFill>
                  <a:schemeClr val="bg2"/>
                </a:solidFill>
              </a:rPr>
              <a:t>Child class inherits </a:t>
            </a:r>
            <a:r>
              <a:rPr lang="en-US" sz="2800" b="1" dirty="0">
                <a:solidFill>
                  <a:schemeClr val="bg1"/>
                </a:solidFill>
              </a:rPr>
              <a:t>data + methods</a:t>
            </a:r>
            <a:r>
              <a:rPr lang="en-US" sz="2800" dirty="0">
                <a:solidFill>
                  <a:schemeClr val="bg2"/>
                </a:solidFill>
              </a:rPr>
              <a:t> from its 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parent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2"/>
                </a:solidFill>
              </a:rPr>
              <a:t>Objects in JS have </a:t>
            </a:r>
            <a:r>
              <a:rPr lang="en-US" sz="2800" b="1" dirty="0">
                <a:solidFill>
                  <a:schemeClr val="bg1"/>
                </a:solidFill>
              </a:rPr>
              <a:t>prototypes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solidFill>
                  <a:schemeClr val="bg2"/>
                </a:solidFill>
              </a:rPr>
              <a:t>Objects look for </a:t>
            </a: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>
                <a:solidFill>
                  <a:schemeClr val="bg2"/>
                </a:solidFill>
              </a:rPr>
              <a:t> in their prototype </a:t>
            </a:r>
            <a:br>
              <a:rPr lang="en-US" sz="2800" dirty="0">
                <a:solidFill>
                  <a:schemeClr val="bg2"/>
                </a:solidFill>
              </a:rPr>
            </a:br>
            <a:r>
              <a:rPr lang="en-US" sz="2800" dirty="0">
                <a:solidFill>
                  <a:schemeClr val="bg2"/>
                </a:solidFill>
              </a:rPr>
              <a:t>chains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solidFill>
                  <a:schemeClr val="bg2"/>
                </a:solidFill>
              </a:rPr>
              <a:t>Prototypes form a </a:t>
            </a:r>
            <a:r>
              <a:rPr lang="en-US" sz="2800" b="1" dirty="0">
                <a:solidFill>
                  <a:schemeClr val="bg1"/>
                </a:solidFill>
              </a:rPr>
              <a:t>hierarchical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 smtClean="0"/>
              <a:t>#</a:t>
            </a:r>
            <a:r>
              <a:rPr lang="en-US" sz="11500" b="1" dirty="0" err="1" smtClean="0"/>
              <a:t>js</a:t>
            </a:r>
            <a:r>
              <a:rPr lang="en-US" sz="11500" b="1" dirty="0" smtClean="0"/>
              <a:t>-advanced</a:t>
            </a:r>
            <a:endParaRPr lang="bg-BG" sz="115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C627-8A7A-4FCF-9333-30E08C2044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SoftUni Diamond Partners</a:t>
            </a:r>
            <a:endParaRPr lang="bg-BG" dirty="0">
              <a:solidFill>
                <a:schemeClr val="bg2"/>
              </a:solidFill>
            </a:endParaRPr>
          </a:p>
        </p:txBody>
      </p:sp>
      <p:pic>
        <p:nvPicPr>
          <p:cNvPr id="22" name="Infragistics">
            <a:hlinkClick r:id="rId3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8016" y="4484772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766" y="4484772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3044" y="2424248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767" y="2424248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1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7834" y="1393986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">
            <a:hlinkClick r:id="rId13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766" y="1393986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15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90147" y="1393986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7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9373" y="3454510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9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767" y="3454510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Codexio">
            <a:hlinkClick r:id="rId2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6727" y="34545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778" y="5515033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3" name="Picture 32">
            <a:hlinkClick r:id="rId25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66674" y="5604118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Organizational Partners</a:t>
            </a:r>
            <a:endParaRPr lang="bg-B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2" y="1832371"/>
            <a:ext cx="8227457" cy="4150196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2"/>
              </a:rPr>
              <a:t>Creative Commons Attribution-</a:t>
            </a:r>
            <a:r>
              <a:rPr lang="en-US" dirty="0" err="1">
                <a:hlinkClick r:id="rId2"/>
              </a:rPr>
              <a:t>NonCommercial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ShareAlike</a:t>
            </a:r>
            <a:r>
              <a:rPr lang="en-US" dirty="0">
                <a:hlinkClick r:id="rId2"/>
              </a:rPr>
              <a:t> 4.0 International</a:t>
            </a:r>
            <a:r>
              <a:rPr lang="en-US" dirty="0"/>
              <a:t>" license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9FF54-7951-48CE-B2B9-34AA7FDF8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hlinkClick r:id="rId2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A62E4FF4-A8B2-440A-88B4-5BF53CB3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9921161" cy="54385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2" name="Picture 4" descr="http://www.facebook.com/SoftwareUniversity" title="Software University @ Facebook">
            <a:hlinkClick r:id="rId8" tooltip="Software University @ Facebook"/>
            <a:extLst>
              <a:ext uri="{FF2B5EF4-FFF2-40B4-BE49-F238E27FC236}">
                <a16:creationId xmlns:a16="http://schemas.microsoft.com/office/drawing/2014/main" id="{A7542D21-3752-49F5-A4EB-8EBC5DE98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98738" y="3674026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C9532A8-EB2B-4425-A3E9-6ABF803CCE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637" y="5541796"/>
            <a:ext cx="970156" cy="965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E7F8F1-6CC2-4DC7-A73E-09C6E63361B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738" y="1349938"/>
            <a:ext cx="1192055" cy="1473880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31" y="2784370"/>
            <a:ext cx="3051512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86" y="1122310"/>
            <a:ext cx="3032427" cy="30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2276" y="1236554"/>
            <a:ext cx="9754233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Simple</a:t>
            </a:r>
            <a:r>
              <a:rPr lang="en-US" sz="3600" dirty="0" smtClean="0"/>
              <a:t>  </a:t>
            </a:r>
          </a:p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Multilevel</a:t>
            </a:r>
            <a:r>
              <a:rPr lang="en-US" sz="3600" dirty="0" smtClean="0"/>
              <a:t> </a:t>
            </a:r>
          </a:p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Hierarchal</a:t>
            </a:r>
            <a:endParaRPr lang="en-US" sz="3600" dirty="0" smtClean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Multiple</a:t>
            </a:r>
            <a:r>
              <a:rPr lang="en-US" sz="3600" dirty="0"/>
              <a:t> </a:t>
            </a:r>
            <a:endParaRPr lang="en-US" sz="3600" dirty="0" smtClean="0"/>
          </a:p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28145" y="2345267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A</a:t>
            </a:r>
            <a:endParaRPr lang="en-GB" sz="9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79745" y="2345267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4200412" y="3581401"/>
            <a:ext cx="39793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Arrow Connector 9"/>
          <p:cNvCxnSpPr>
            <a:stCxn id="12" idx="3"/>
            <a:endCxn id="13" idx="1"/>
          </p:cNvCxnSpPr>
          <p:nvPr/>
        </p:nvCxnSpPr>
        <p:spPr>
          <a:xfrm>
            <a:off x="3611638" y="3668486"/>
            <a:ext cx="10583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200571" y="2432352"/>
            <a:ext cx="2472267" cy="2472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9371" y="2432352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A</a:t>
            </a:r>
            <a:endParaRPr lang="en-GB" sz="9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9971" y="2432352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13" idx="3"/>
            <a:endCxn id="11" idx="1"/>
          </p:cNvCxnSpPr>
          <p:nvPr/>
        </p:nvCxnSpPr>
        <p:spPr>
          <a:xfrm>
            <a:off x="7142238" y="3668486"/>
            <a:ext cx="10583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Arrow Connector 9"/>
          <p:cNvCxnSpPr>
            <a:stCxn id="11" idx="3"/>
            <a:endCxn id="13" idx="1"/>
          </p:cNvCxnSpPr>
          <p:nvPr/>
        </p:nvCxnSpPr>
        <p:spPr>
          <a:xfrm>
            <a:off x="3835425" y="3951086"/>
            <a:ext cx="4660853" cy="1554787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35079" y="2750913"/>
            <a:ext cx="2400346" cy="2400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A</a:t>
            </a:r>
            <a:endParaRPr lang="en-GB" sz="9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96279" y="1196125"/>
            <a:ext cx="2400346" cy="24003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96278" y="4305700"/>
            <a:ext cx="2400346" cy="24003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11" idx="3"/>
            <a:endCxn id="12" idx="1"/>
          </p:cNvCxnSpPr>
          <p:nvPr/>
        </p:nvCxnSpPr>
        <p:spPr>
          <a:xfrm flipV="1">
            <a:off x="3835425" y="2396298"/>
            <a:ext cx="4660854" cy="1554788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59058" y="3059123"/>
            <a:ext cx="2286083" cy="2164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12" idx="3"/>
          </p:cNvCxnSpPr>
          <p:nvPr/>
        </p:nvCxnSpPr>
        <p:spPr>
          <a:xfrm>
            <a:off x="3583941" y="2586364"/>
            <a:ext cx="4775117" cy="687778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97858" y="1504335"/>
            <a:ext cx="2286083" cy="216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A</a:t>
            </a:r>
            <a:endParaRPr lang="en-GB" sz="9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7858" y="4411560"/>
            <a:ext cx="2286083" cy="2164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V="1">
            <a:off x="3583941" y="4877102"/>
            <a:ext cx="4775117" cy="616487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5217</TotalTime>
  <Words>581</Words>
  <Application>Microsoft Office PowerPoint</Application>
  <PresentationFormat>Widescreen</PresentationFormat>
  <Paragraphs>247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Prototypes and Inheritance</vt:lpstr>
      <vt:lpstr>Table of Contents</vt:lpstr>
      <vt:lpstr>Have a Question?</vt:lpstr>
      <vt:lpstr>PowerPoint Presentation</vt:lpstr>
      <vt:lpstr>Types of Inheritance</vt:lpstr>
      <vt:lpstr>Simple Inheritance</vt:lpstr>
      <vt:lpstr>Multilevel inheritance</vt:lpstr>
      <vt:lpstr>Hierarchical inheritance</vt:lpstr>
      <vt:lpstr>Multiple inheritance</vt:lpstr>
      <vt:lpstr>Multiple Inheritance</vt:lpstr>
      <vt:lpstr>Multiple Inheritance</vt:lpstr>
      <vt:lpstr>Hybrid Inheritance</vt:lpstr>
      <vt:lpstr>Easy to Understand?</vt:lpstr>
      <vt:lpstr>PowerPoint Presentation</vt:lpstr>
      <vt:lpstr>Traditional Classes</vt:lpstr>
      <vt:lpstr>Classes in JavaScript</vt:lpstr>
      <vt:lpstr>Class Syntax  - Example</vt:lpstr>
      <vt:lpstr>Prototype Inheritance</vt:lpstr>
      <vt:lpstr>PowerPoint Presentation</vt:lpstr>
      <vt:lpstr>JavaScript Objects</vt:lpstr>
      <vt:lpstr>What is a prototype?</vt:lpstr>
      <vt:lpstr>Object Creation</vt:lpstr>
      <vt:lpstr>__proto__ vs prototype property</vt:lpstr>
      <vt:lpstr>Prototype Chain - Simple Example</vt:lpstr>
      <vt:lpstr>Prototype Chain Diagram</vt:lpstr>
      <vt:lpstr>Problem: Extending Prototype</vt:lpstr>
      <vt:lpstr>Solution: Extending Prototype</vt:lpstr>
      <vt:lpstr>PowerPoint Presentation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Presentation</dc:title>
  <dc:creator>Software University Foundation</dc:creator>
  <cp:keywords>Software University, SoftUni, programming, coding, software development, education, training, course</cp:keywords>
  <cp:lastModifiedBy>Михаела Милева</cp:lastModifiedBy>
  <cp:revision>140</cp:revision>
  <dcterms:created xsi:type="dcterms:W3CDTF">2018-05-23T13:08:44Z</dcterms:created>
  <dcterms:modified xsi:type="dcterms:W3CDTF">2019-11-04T12:50:21Z</dcterms:modified>
  <cp:category>computer programming, programming</cp:category>
</cp:coreProperties>
</file>